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8" r:id="rId2"/>
    <p:sldId id="320" r:id="rId3"/>
    <p:sldId id="356" r:id="rId4"/>
    <p:sldId id="354" r:id="rId5"/>
    <p:sldId id="357" r:id="rId6"/>
    <p:sldId id="358" r:id="rId7"/>
    <p:sldId id="355" r:id="rId8"/>
  </p:sldIdLst>
  <p:sldSz cx="12192000" cy="6858000"/>
  <p:notesSz cx="6858000" cy="9144000"/>
  <p:custDataLst>
    <p:tags r:id="rId11"/>
  </p:custDataLst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ED7D31"/>
    <a:srgbClr val="549ADA"/>
    <a:srgbClr val="997300"/>
    <a:srgbClr val="A5A5A5"/>
    <a:srgbClr val="FFC000"/>
    <a:srgbClr val="548235"/>
    <a:srgbClr val="A2A2A2"/>
    <a:srgbClr val="C55A11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305" autoAdjust="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svetelinank\Desktop\Book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52-4F2E-B533-B410AECFD84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52-4F2E-B533-B410AECFD8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52-4F2E-B533-B410AECFD84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C52-4F2E-B533-B410AECFD84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C52-4F2E-B533-B410AECFD84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C52-4F2E-B533-B410AECFD84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C52-4F2E-B533-B410AECFD846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C52-4F2E-B533-B410AECFD846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C52-4F2E-B533-B410AECFD846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C52-4F2E-B533-B410AECFD846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C52-4F2E-B533-B410AECFD846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C52-4F2E-B533-B410AECFD846}"/>
              </c:ext>
            </c:extLst>
          </c:dPt>
          <c:dLbls>
            <c:dLbl>
              <c:idx val="0"/>
              <c:layout>
                <c:manualLayout>
                  <c:x val="6.7257945306725797E-2"/>
                  <c:y val="2.889150649200114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B55FD7C-0191-47C6-A7FB-6090BC7294A5}" type="CATEGORYNAME">
                      <a:rPr lang="en-US" b="1"/>
                      <a:pPr>
                        <a:defRPr/>
                      </a:pPr>
                      <a:t>[CATEGORY NAME]</a:t>
                    </a:fld>
                    <a:r>
                      <a:rPr lang="bg-BG" b="1" baseline="0"/>
                      <a:t>
</a:t>
                    </a:r>
                    <a:fld id="{C10646EE-1FCD-42C9-A2BB-56A23CDFC023}" type="PERCENTAGE">
                      <a:rPr lang="en-US" b="1" baseline="0"/>
                      <a:pPr>
                        <a:defRPr/>
                      </a:pPr>
                      <a:t>[PERCENTAGE]</a:t>
                    </a:fld>
                    <a:endParaRPr lang="bg-BG" b="1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7.7876518206842771E-2"/>
                      <c:h val="0.1407119036077249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C52-4F2E-B533-B410AECFD846}"/>
                </c:ext>
              </c:extLst>
            </c:dLbl>
            <c:dLbl>
              <c:idx val="1"/>
              <c:layout>
                <c:manualLayout>
                  <c:x val="6.0606060606060497E-2"/>
                  <c:y val="-0.1340039118197830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B7579C9-F359-4FC1-9DD0-C21E8BD8A84A}" type="CATEGORYNAME">
                      <a:rPr lang="en-US" b="1"/>
                      <a:pPr>
                        <a:defRPr/>
                      </a:pPr>
                      <a:t>[CATEGORY NAME]</a:t>
                    </a:fld>
                    <a:r>
                      <a:rPr lang="bg-BG" b="1" baseline="0"/>
                      <a:t>
</a:t>
                    </a:r>
                    <a:fld id="{6B617953-3DD9-4180-B982-5E7518EADF6B}" type="PERCENTAGE">
                      <a:rPr lang="en-US" b="1" baseline="0"/>
                      <a:pPr>
                        <a:defRPr/>
                      </a:pPr>
                      <a:t>[PERCENTAGE]</a:t>
                    </a:fld>
                    <a:endParaRPr lang="bg-BG" b="1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7.6398321606694949E-2"/>
                      <c:h val="0.1095777790827411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C52-4F2E-B533-B410AECFD846}"/>
                </c:ext>
              </c:extLst>
            </c:dLbl>
            <c:dLbl>
              <c:idx val="2"/>
              <c:layout>
                <c:manualLayout>
                  <c:x val="5.1736881005173686E-2"/>
                  <c:y val="3.610718662550658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C52-4F2E-B533-B410AECFD846}"/>
                </c:ext>
              </c:extLst>
            </c:dLbl>
            <c:dLbl>
              <c:idx val="3"/>
              <c:layout>
                <c:manualLayout>
                  <c:x val="-9.0169992609017008E-2"/>
                  <c:y val="8.9363374993856938E-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C52-4F2E-B533-B410AECFD846}"/>
                </c:ext>
              </c:extLst>
            </c:dLbl>
            <c:dLbl>
              <c:idx val="4"/>
              <c:layout>
                <c:manualLayout>
                  <c:x val="-5.1736881005173686E-2"/>
                  <c:y val="5.849306661416107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C52-4F2E-B533-B410AECFD846}"/>
                </c:ext>
              </c:extLst>
            </c:dLbl>
            <c:dLbl>
              <c:idx val="5"/>
              <c:layout>
                <c:manualLayout>
                  <c:x val="-2.450524061432454E-2"/>
                  <c:y val="0.1228778512011611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C52-4F2E-B533-B410AECFD846}"/>
                </c:ext>
              </c:extLst>
            </c:dLbl>
            <c:dLbl>
              <c:idx val="6"/>
              <c:layout>
                <c:manualLayout>
                  <c:x val="-4.5824094604582408E-2"/>
                  <c:y val="5.4240421088668682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C52-4F2E-B533-B410AECFD846}"/>
                </c:ext>
              </c:extLst>
            </c:dLbl>
            <c:dLbl>
              <c:idx val="7"/>
              <c:layout>
                <c:manualLayout>
                  <c:x val="-0.12416851441241686"/>
                  <c:y val="-7.083283917438802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C52-4F2E-B533-B410AECFD846}"/>
                </c:ext>
              </c:extLst>
            </c:dLbl>
            <c:dLbl>
              <c:idx val="8"/>
              <c:layout>
                <c:manualLayout>
                  <c:x val="-3.2520325203252036E-2"/>
                  <c:y val="-6.918071709275641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C52-4F2E-B533-B410AECFD846}"/>
                </c:ext>
              </c:extLst>
            </c:dLbl>
            <c:dLbl>
              <c:idx val="9"/>
              <c:layout>
                <c:manualLayout>
                  <c:x val="6.0606060606060608E-2"/>
                  <c:y val="-8.703300060604037E-2"/>
                </c:manualLayout>
              </c:layout>
              <c:tx>
                <c:rich>
                  <a:bodyPr/>
                  <a:lstStyle/>
                  <a:p>
                    <a:fld id="{2D6EB6F7-B633-421A-8892-506AD907B4F6}" type="CATEGORYNAME">
                      <a:rPr lang="en-US" b="1"/>
                      <a:pPr/>
                      <a:t>[CATEGORY NAME]</a:t>
                    </a:fld>
                    <a:r>
                      <a:rPr lang="bg-BG" b="1" baseline="0" dirty="0"/>
                      <a:t>
</a:t>
                    </a:r>
                    <a:fld id="{05F07479-E98C-4AEC-BADB-34791DC91EE5}" type="PERCENTAGE">
                      <a:rPr lang="en-US" b="1" baseline="0"/>
                      <a:pPr/>
                      <a:t>[PERCENTAGE]</a:t>
                    </a:fld>
                    <a:endParaRPr lang="bg-BG" b="1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3-8C52-4F2E-B533-B410AECFD846}"/>
                </c:ext>
              </c:extLst>
            </c:dLbl>
            <c:dLbl>
              <c:idx val="10"/>
              <c:layout>
                <c:manualLayout>
                  <c:x val="2.2172949002217241E-2"/>
                  <c:y val="-2.5613745410078999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8C52-4F2E-B533-B410AECFD846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8C52-4F2E-B533-B410AECFD846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Sheet2!$J$2:$J$13</c:f>
              <c:strCache>
                <c:ptCount val="12"/>
                <c:pt idx="0">
                  <c:v>II.Д.1 - Млади ЗС</c:v>
                </c:pt>
                <c:pt idx="1">
                  <c:v>II.Д.2 - Малки ЗС</c:v>
                </c:pt>
                <c:pt idx="2">
                  <c:v>II.Д.3 - Нови ЗС</c:v>
                </c:pt>
                <c:pt idx="3">
                  <c:v>II.Ж.3 - Групи производители</c:v>
                </c:pt>
                <c:pt idx="4">
                  <c:v>II.Г.6 - Инфраструктура I-ви</c:v>
                </c:pt>
                <c:pt idx="5">
                  <c:v>II.Г.5 - Сдружения напояване</c:v>
                </c:pt>
                <c:pt idx="6">
                  <c:v>II.Г.5 Напоителни системи ЕАД</c:v>
                </c:pt>
                <c:pt idx="7">
                  <c:v>II.Г.3 - Занаяти</c:v>
                </c:pt>
                <c:pt idx="8">
                  <c:v>II.Г.3 - Производство</c:v>
                </c:pt>
                <c:pt idx="9">
                  <c:v>II.Г.3 - Услуги</c:v>
                </c:pt>
                <c:pt idx="10">
                  <c:v>II.Г.13 - Гори</c:v>
                </c:pt>
                <c:pt idx="11">
                  <c:v>II.Г.6 - Инфраструктура II-ри</c:v>
                </c:pt>
              </c:strCache>
            </c:strRef>
          </c:cat>
          <c:val>
            <c:numRef>
              <c:f>Sheet2!$K$2:$K$13</c:f>
              <c:numCache>
                <c:formatCode>General</c:formatCode>
                <c:ptCount val="12"/>
                <c:pt idx="0">
                  <c:v>1094</c:v>
                </c:pt>
                <c:pt idx="1">
                  <c:v>1432</c:v>
                </c:pt>
                <c:pt idx="2">
                  <c:v>652</c:v>
                </c:pt>
                <c:pt idx="3">
                  <c:v>37</c:v>
                </c:pt>
                <c:pt idx="4">
                  <c:v>585</c:v>
                </c:pt>
                <c:pt idx="5">
                  <c:v>3</c:v>
                </c:pt>
                <c:pt idx="6">
                  <c:v>35</c:v>
                </c:pt>
                <c:pt idx="7">
                  <c:v>7</c:v>
                </c:pt>
                <c:pt idx="8">
                  <c:v>273</c:v>
                </c:pt>
                <c:pt idx="9">
                  <c:v>782</c:v>
                </c:pt>
                <c:pt idx="10">
                  <c:v>28</c:v>
                </c:pt>
                <c:pt idx="11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8C52-4F2E-B533-B410AECFD846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A-8C52-4F2E-B533-B410AECFD84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C-8C52-4F2E-B533-B410AECFD8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8C52-4F2E-B533-B410AECFD84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8C52-4F2E-B533-B410AECFD84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2-8C52-4F2E-B533-B410AECFD84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4-8C52-4F2E-B533-B410AECFD84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6-8C52-4F2E-B533-B410AECFD846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8-8C52-4F2E-B533-B410AECFD846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A-8C52-4F2E-B533-B410AECFD846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C-8C52-4F2E-B533-B410AECFD846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E-8C52-4F2E-B533-B410AECFD846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30-8C52-4F2E-B533-B410AECFD846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Sheet2!$J$2:$J$13</c:f>
              <c:strCache>
                <c:ptCount val="12"/>
                <c:pt idx="0">
                  <c:v>II.Д.1 - Млади ЗС</c:v>
                </c:pt>
                <c:pt idx="1">
                  <c:v>II.Д.2 - Малки ЗС</c:v>
                </c:pt>
                <c:pt idx="2">
                  <c:v>II.Д.3 - Нови ЗС</c:v>
                </c:pt>
                <c:pt idx="3">
                  <c:v>II.Ж.3 - Групи производители</c:v>
                </c:pt>
                <c:pt idx="4">
                  <c:v>II.Г.6 - Инфраструктура I-ви</c:v>
                </c:pt>
                <c:pt idx="5">
                  <c:v>II.Г.5 - Сдружения напояване</c:v>
                </c:pt>
                <c:pt idx="6">
                  <c:v>II.Г.5 Напоителни системи ЕАД</c:v>
                </c:pt>
                <c:pt idx="7">
                  <c:v>II.Г.3 - Занаяти</c:v>
                </c:pt>
                <c:pt idx="8">
                  <c:v>II.Г.3 - Производство</c:v>
                </c:pt>
                <c:pt idx="9">
                  <c:v>II.Г.3 - Услуги</c:v>
                </c:pt>
                <c:pt idx="10">
                  <c:v>II.Г.13 - Гори</c:v>
                </c:pt>
                <c:pt idx="11">
                  <c:v>II.Г.6 - Инфраструктура II-ри</c:v>
                </c:pt>
              </c:strCache>
            </c:strRef>
          </c:cat>
          <c:val>
            <c:numRef>
              <c:f>Sheet2!$L$2:$L$13</c:f>
              <c:numCache>
                <c:formatCode>_("лв."* #,##0.00_);_("лв."* \(#,##0.00\);_("лв."* "-"??_);_(@_)</c:formatCode>
                <c:ptCount val="12"/>
                <c:pt idx="0">
                  <c:v>85585808</c:v>
                </c:pt>
                <c:pt idx="1">
                  <c:v>56014112</c:v>
                </c:pt>
                <c:pt idx="2">
                  <c:v>38255448</c:v>
                </c:pt>
                <c:pt idx="3">
                  <c:v>31829101.649999999</c:v>
                </c:pt>
                <c:pt idx="4">
                  <c:v>735808158.51981497</c:v>
                </c:pt>
                <c:pt idx="5">
                  <c:v>4784833.3899999997</c:v>
                </c:pt>
                <c:pt idx="6">
                  <c:v>243554474.06999999</c:v>
                </c:pt>
                <c:pt idx="7">
                  <c:v>1124745.8999999999</c:v>
                </c:pt>
                <c:pt idx="8">
                  <c:v>83020704.540000007</c:v>
                </c:pt>
                <c:pt idx="9">
                  <c:v>182021985.72999999</c:v>
                </c:pt>
                <c:pt idx="10">
                  <c:v>11739875.560000001</c:v>
                </c:pt>
                <c:pt idx="11">
                  <c:v>119299892.61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8C52-4F2E-B533-B410AECFD8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AEA6D-0980-4078-9D3E-A19EA42F74A6}" type="datetimeFigureOut">
              <a:rPr lang="id-ID" smtClean="0"/>
              <a:t>21/08/2025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67DE8-F590-4742-8B0B-5383B845429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20773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7F23C-F3CA-4C77-9D70-536559D268B5}" type="datetimeFigureOut">
              <a:rPr lang="id-ID" smtClean="0"/>
              <a:t>21/08/2025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A7F7D-44B0-4541-A59C-DFB7C5E9781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7324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89763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20517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05268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50605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52918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834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A7F7D-44B0-4541-A59C-DFB7C5E97812}" type="slidenum">
              <a:rPr lang="id-ID" smtClean="0"/>
              <a:t>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45311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918857" y="-14514"/>
            <a:ext cx="8285843" cy="6872514"/>
          </a:xfrm>
          <a:custGeom>
            <a:avLst/>
            <a:gdLst>
              <a:gd name="connsiteX0" fmla="*/ 0 w 8273143"/>
              <a:gd name="connsiteY0" fmla="*/ 6858000 h 6858000"/>
              <a:gd name="connsiteX1" fmla="*/ 1714500 w 8273143"/>
              <a:gd name="connsiteY1" fmla="*/ 0 h 6858000"/>
              <a:gd name="connsiteX2" fmla="*/ 6558643 w 8273143"/>
              <a:gd name="connsiteY2" fmla="*/ 0 h 6858000"/>
              <a:gd name="connsiteX3" fmla="*/ 8273143 w 8273143"/>
              <a:gd name="connsiteY3" fmla="*/ 6858000 h 6858000"/>
              <a:gd name="connsiteX4" fmla="*/ 0 w 8273143"/>
              <a:gd name="connsiteY4" fmla="*/ 6858000 h 6858000"/>
              <a:gd name="connsiteX0" fmla="*/ 0 w 8285843"/>
              <a:gd name="connsiteY0" fmla="*/ 6872514 h 6872514"/>
              <a:gd name="connsiteX1" fmla="*/ 1714500 w 8285843"/>
              <a:gd name="connsiteY1" fmla="*/ 14514 h 6872514"/>
              <a:gd name="connsiteX2" fmla="*/ 8285843 w 8285843"/>
              <a:gd name="connsiteY2" fmla="*/ 0 h 6872514"/>
              <a:gd name="connsiteX3" fmla="*/ 8273143 w 8285843"/>
              <a:gd name="connsiteY3" fmla="*/ 6872514 h 6872514"/>
              <a:gd name="connsiteX4" fmla="*/ 0 w 8285843"/>
              <a:gd name="connsiteY4" fmla="*/ 6872514 h 6872514"/>
              <a:gd name="connsiteX0" fmla="*/ 0 w 8285843"/>
              <a:gd name="connsiteY0" fmla="*/ 6916057 h 6916057"/>
              <a:gd name="connsiteX1" fmla="*/ 2193471 w 8285843"/>
              <a:gd name="connsiteY1" fmla="*/ 0 h 6916057"/>
              <a:gd name="connsiteX2" fmla="*/ 8285843 w 8285843"/>
              <a:gd name="connsiteY2" fmla="*/ 43543 h 6916057"/>
              <a:gd name="connsiteX3" fmla="*/ 8273143 w 8285843"/>
              <a:gd name="connsiteY3" fmla="*/ 6916057 h 6916057"/>
              <a:gd name="connsiteX4" fmla="*/ 0 w 8285843"/>
              <a:gd name="connsiteY4" fmla="*/ 6916057 h 6916057"/>
              <a:gd name="connsiteX0" fmla="*/ 0 w 8285843"/>
              <a:gd name="connsiteY0" fmla="*/ 6872514 h 6872514"/>
              <a:gd name="connsiteX1" fmla="*/ 2193471 w 8285843"/>
              <a:gd name="connsiteY1" fmla="*/ 8845 h 6872514"/>
              <a:gd name="connsiteX2" fmla="*/ 8285843 w 8285843"/>
              <a:gd name="connsiteY2" fmla="*/ 0 h 6872514"/>
              <a:gd name="connsiteX3" fmla="*/ 8273143 w 8285843"/>
              <a:gd name="connsiteY3" fmla="*/ 6872514 h 6872514"/>
              <a:gd name="connsiteX4" fmla="*/ 0 w 8285843"/>
              <a:gd name="connsiteY4" fmla="*/ 6872514 h 687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5843" h="6872514">
                <a:moveTo>
                  <a:pt x="0" y="6872514"/>
                </a:moveTo>
                <a:lnTo>
                  <a:pt x="2193471" y="8845"/>
                </a:lnTo>
                <a:lnTo>
                  <a:pt x="8285843" y="0"/>
                </a:lnTo>
                <a:cubicBezTo>
                  <a:pt x="8281610" y="2290838"/>
                  <a:pt x="8277376" y="4581676"/>
                  <a:pt x="8273143" y="6872514"/>
                </a:cubicBezTo>
                <a:lnTo>
                  <a:pt x="0" y="6872514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208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410450" y="781050"/>
            <a:ext cx="3981450" cy="50673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-11420263" y="-5873148"/>
            <a:ext cx="16077776" cy="16322072"/>
            <a:chOff x="2727789" y="-10719254"/>
            <a:chExt cx="16077776" cy="1632207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05534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829050" y="319314"/>
            <a:ext cx="4724400" cy="6241143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4961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343400" cy="68580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7667837" y="-6187473"/>
            <a:ext cx="16077776" cy="16322072"/>
            <a:chOff x="2727789" y="-10719254"/>
            <a:chExt cx="16077776" cy="1632207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479779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1333500"/>
            <a:ext cx="8591550" cy="55245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528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781550" y="0"/>
            <a:ext cx="7410450" cy="68580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-4762288" y="-12770924"/>
            <a:ext cx="16077776" cy="16322072"/>
            <a:chOff x="2727789" y="-10719254"/>
            <a:chExt cx="16077776" cy="1632207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83124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895850" cy="68580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8925137" y="-4427024"/>
            <a:ext cx="16077776" cy="16322072"/>
            <a:chOff x="2727789" y="-10719254"/>
            <a:chExt cx="16077776" cy="16322072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663140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330732" y="659456"/>
            <a:ext cx="5168900" cy="2400300"/>
          </a:xfrm>
        </p:spPr>
        <p:txBody>
          <a:bodyPr/>
          <a:lstStyle/>
          <a:p>
            <a:endParaRPr lang="id-ID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8950107" y="3123256"/>
            <a:ext cx="2549525" cy="3111500"/>
          </a:xfrm>
        </p:spPr>
        <p:txBody>
          <a:bodyPr/>
          <a:lstStyle/>
          <a:p>
            <a:endParaRPr lang="id-ID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330732" y="3123256"/>
            <a:ext cx="2549525" cy="3111500"/>
          </a:xfrm>
        </p:spPr>
        <p:txBody>
          <a:bodyPr/>
          <a:lstStyle/>
          <a:p>
            <a:endParaRPr lang="id-ID"/>
          </a:p>
        </p:txBody>
      </p:sp>
      <p:grpSp>
        <p:nvGrpSpPr>
          <p:cNvPr id="5" name="Group 4"/>
          <p:cNvGrpSpPr/>
          <p:nvPr userDrawn="1"/>
        </p:nvGrpSpPr>
        <p:grpSpPr>
          <a:xfrm rot="9000000">
            <a:off x="-11825328" y="-5793772"/>
            <a:ext cx="16077776" cy="16322072"/>
            <a:chOff x="2727789" y="-10719254"/>
            <a:chExt cx="16077776" cy="1632207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937771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168900" y="0"/>
            <a:ext cx="2095500" cy="2286000"/>
          </a:xfrm>
        </p:spPr>
        <p:txBody>
          <a:bodyPr/>
          <a:lstStyle/>
          <a:p>
            <a:endParaRPr lang="id-ID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5168900" y="2280751"/>
            <a:ext cx="2095500" cy="2286000"/>
          </a:xfrm>
        </p:spPr>
        <p:txBody>
          <a:bodyPr/>
          <a:lstStyle/>
          <a:p>
            <a:endParaRPr lang="id-ID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5168900" y="4561502"/>
            <a:ext cx="2095500" cy="2286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40733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 rot="9000000">
            <a:off x="-8038889" y="-9837436"/>
            <a:ext cx="16077776" cy="16322072"/>
            <a:chOff x="2727789" y="-10719254"/>
            <a:chExt cx="16077776" cy="16322072"/>
          </a:xfrm>
        </p:grpSpPr>
        <p:sp>
          <p:nvSpPr>
            <p:cNvPr id="3" name="Freeform 2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2793878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762500" y="2133600"/>
            <a:ext cx="2298700" cy="26035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grpSp>
        <p:nvGrpSpPr>
          <p:cNvPr id="14" name="Group 13"/>
          <p:cNvGrpSpPr/>
          <p:nvPr userDrawn="1"/>
        </p:nvGrpSpPr>
        <p:grpSpPr>
          <a:xfrm rot="9000000">
            <a:off x="5975311" y="-9300226"/>
            <a:ext cx="16077776" cy="16322072"/>
            <a:chOff x="2727789" y="-10719254"/>
            <a:chExt cx="16077776" cy="16322072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4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5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6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7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328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329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330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331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332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333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57557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roup 327"/>
          <p:cNvGrpSpPr/>
          <p:nvPr userDrawn="1"/>
        </p:nvGrpSpPr>
        <p:grpSpPr>
          <a:xfrm>
            <a:off x="2727789" y="-10719254"/>
            <a:ext cx="16077776" cy="16322072"/>
            <a:chOff x="2727789" y="-10719254"/>
            <a:chExt cx="16077776" cy="16322072"/>
          </a:xfrm>
        </p:grpSpPr>
        <p:sp>
          <p:nvSpPr>
            <p:cNvPr id="329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9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0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1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2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3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4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5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6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7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8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9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0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1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2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3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4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5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6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7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8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9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0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1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2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3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4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5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6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7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8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9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0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1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2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3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4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5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6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7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8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9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0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1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2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3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4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5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6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7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8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9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0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1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2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3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4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5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6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7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8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9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0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1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2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3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4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5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6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7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8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9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0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1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2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3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4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5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6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7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8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9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0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1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2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3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4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5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6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7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8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9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0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1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2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3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4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5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6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7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8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9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0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1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2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3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4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5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6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7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8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9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0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1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2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3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4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5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6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7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8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013557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73442" y="2129393"/>
            <a:ext cx="2298700" cy="2603500"/>
          </a:xfrm>
          <a:prstGeom prst="roundRect">
            <a:avLst/>
          </a:prstGeo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9000000">
            <a:off x="5975654" y="-1303038"/>
            <a:ext cx="16077776" cy="16322072"/>
            <a:chOff x="2727789" y="-10719254"/>
            <a:chExt cx="16077776" cy="16322072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8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0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4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5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6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7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193057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 rot="9000000">
            <a:off x="-10521989" y="-9795526"/>
            <a:ext cx="16077776" cy="16322072"/>
            <a:chOff x="2727789" y="-10719254"/>
            <a:chExt cx="16077776" cy="16322072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4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5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6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8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0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6" name="Picture Placeholder 325"/>
          <p:cNvSpPr>
            <a:spLocks noGrp="1"/>
          </p:cNvSpPr>
          <p:nvPr>
            <p:ph type="pic" sz="quarter" idx="10"/>
          </p:nvPr>
        </p:nvSpPr>
        <p:spPr>
          <a:xfrm>
            <a:off x="5391149" y="1828800"/>
            <a:ext cx="4059975" cy="5476875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1603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803729" y="450850"/>
            <a:ext cx="3463471" cy="6041118"/>
          </a:xfrm>
          <a:custGeom>
            <a:avLst/>
            <a:gdLst>
              <a:gd name="connsiteX0" fmla="*/ 2303235 w 3463471"/>
              <a:gd name="connsiteY0" fmla="*/ 4263118 h 6041118"/>
              <a:gd name="connsiteX1" fmla="*/ 3260271 w 3463471"/>
              <a:gd name="connsiteY1" fmla="*/ 4263118 h 6041118"/>
              <a:gd name="connsiteX2" fmla="*/ 3260271 w 3463471"/>
              <a:gd name="connsiteY2" fmla="*/ 6041118 h 6041118"/>
              <a:gd name="connsiteX3" fmla="*/ 2303235 w 3463471"/>
              <a:gd name="connsiteY3" fmla="*/ 6041118 h 6041118"/>
              <a:gd name="connsiteX4" fmla="*/ 364671 w 3463471"/>
              <a:gd name="connsiteY4" fmla="*/ 3508375 h 6041118"/>
              <a:gd name="connsiteX5" fmla="*/ 1050471 w 3463471"/>
              <a:gd name="connsiteY5" fmla="*/ 3508375 h 6041118"/>
              <a:gd name="connsiteX6" fmla="*/ 1050471 w 3463471"/>
              <a:gd name="connsiteY6" fmla="*/ 5286375 h 6041118"/>
              <a:gd name="connsiteX7" fmla="*/ 364671 w 3463471"/>
              <a:gd name="connsiteY7" fmla="*/ 5286375 h 6041118"/>
              <a:gd name="connsiteX8" fmla="*/ 1530531 w 3463471"/>
              <a:gd name="connsiteY8" fmla="*/ 2813050 h 6041118"/>
              <a:gd name="connsiteX9" fmla="*/ 2216331 w 3463471"/>
              <a:gd name="connsiteY9" fmla="*/ 2813050 h 6041118"/>
              <a:gd name="connsiteX10" fmla="*/ 2216331 w 3463471"/>
              <a:gd name="connsiteY10" fmla="*/ 5530850 h 6041118"/>
              <a:gd name="connsiteX11" fmla="*/ 1530531 w 3463471"/>
              <a:gd name="connsiteY11" fmla="*/ 5530850 h 6041118"/>
              <a:gd name="connsiteX12" fmla="*/ 2303235 w 3463471"/>
              <a:gd name="connsiteY12" fmla="*/ 1454150 h 6041118"/>
              <a:gd name="connsiteX13" fmla="*/ 3463471 w 3463471"/>
              <a:gd name="connsiteY13" fmla="*/ 1454150 h 6041118"/>
              <a:gd name="connsiteX14" fmla="*/ 3463471 w 3463471"/>
              <a:gd name="connsiteY14" fmla="*/ 4171950 h 6041118"/>
              <a:gd name="connsiteX15" fmla="*/ 2303235 w 3463471"/>
              <a:gd name="connsiteY15" fmla="*/ 4171950 h 6041118"/>
              <a:gd name="connsiteX16" fmla="*/ 0 w 3463471"/>
              <a:gd name="connsiteY16" fmla="*/ 933450 h 6041118"/>
              <a:gd name="connsiteX17" fmla="*/ 276860 w 3463471"/>
              <a:gd name="connsiteY17" fmla="*/ 933450 h 6041118"/>
              <a:gd name="connsiteX18" fmla="*/ 276860 w 3463471"/>
              <a:gd name="connsiteY18" fmla="*/ 4959350 h 6041118"/>
              <a:gd name="connsiteX19" fmla="*/ 0 w 3463471"/>
              <a:gd name="connsiteY19" fmla="*/ 4959350 h 6041118"/>
              <a:gd name="connsiteX20" fmla="*/ 1152071 w 3463471"/>
              <a:gd name="connsiteY20" fmla="*/ 704851 h 6041118"/>
              <a:gd name="connsiteX21" fmla="*/ 1428931 w 3463471"/>
              <a:gd name="connsiteY21" fmla="*/ 704851 h 6041118"/>
              <a:gd name="connsiteX22" fmla="*/ 1428931 w 3463471"/>
              <a:gd name="connsiteY22" fmla="*/ 4730750 h 6041118"/>
              <a:gd name="connsiteX23" fmla="*/ 1152071 w 3463471"/>
              <a:gd name="connsiteY23" fmla="*/ 4730750 h 6041118"/>
              <a:gd name="connsiteX24" fmla="*/ 364671 w 3463471"/>
              <a:gd name="connsiteY24" fmla="*/ 626837 h 6041118"/>
              <a:gd name="connsiteX25" fmla="*/ 1050471 w 3463471"/>
              <a:gd name="connsiteY25" fmla="*/ 626837 h 6041118"/>
              <a:gd name="connsiteX26" fmla="*/ 1050471 w 3463471"/>
              <a:gd name="connsiteY26" fmla="*/ 3344636 h 6041118"/>
              <a:gd name="connsiteX27" fmla="*/ 364671 w 3463471"/>
              <a:gd name="connsiteY27" fmla="*/ 3344636 h 6041118"/>
              <a:gd name="connsiteX28" fmla="*/ 2364921 w 3463471"/>
              <a:gd name="connsiteY28" fmla="*/ 260351 h 6041118"/>
              <a:gd name="connsiteX29" fmla="*/ 3463471 w 3463471"/>
              <a:gd name="connsiteY29" fmla="*/ 260351 h 6041118"/>
              <a:gd name="connsiteX30" fmla="*/ 3463471 w 3463471"/>
              <a:gd name="connsiteY30" fmla="*/ 1358901 h 6041118"/>
              <a:gd name="connsiteX31" fmla="*/ 2364921 w 3463471"/>
              <a:gd name="connsiteY31" fmla="*/ 1358901 h 6041118"/>
              <a:gd name="connsiteX32" fmla="*/ 1530531 w 3463471"/>
              <a:gd name="connsiteY32" fmla="*/ 0 h 6041118"/>
              <a:gd name="connsiteX33" fmla="*/ 2216331 w 3463471"/>
              <a:gd name="connsiteY33" fmla="*/ 0 h 6041118"/>
              <a:gd name="connsiteX34" fmla="*/ 2216331 w 3463471"/>
              <a:gd name="connsiteY34" fmla="*/ 2717800 h 6041118"/>
              <a:gd name="connsiteX35" fmla="*/ 1530531 w 3463471"/>
              <a:gd name="connsiteY35" fmla="*/ 2717800 h 604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463471" h="6041118">
                <a:moveTo>
                  <a:pt x="2303235" y="4263118"/>
                </a:moveTo>
                <a:lnTo>
                  <a:pt x="3260271" y="4263118"/>
                </a:lnTo>
                <a:lnTo>
                  <a:pt x="3260271" y="6041118"/>
                </a:lnTo>
                <a:lnTo>
                  <a:pt x="2303235" y="6041118"/>
                </a:lnTo>
                <a:close/>
                <a:moveTo>
                  <a:pt x="364671" y="3508375"/>
                </a:moveTo>
                <a:lnTo>
                  <a:pt x="1050471" y="3508375"/>
                </a:lnTo>
                <a:lnTo>
                  <a:pt x="1050471" y="5286375"/>
                </a:lnTo>
                <a:lnTo>
                  <a:pt x="364671" y="5286375"/>
                </a:lnTo>
                <a:close/>
                <a:moveTo>
                  <a:pt x="1530531" y="2813050"/>
                </a:moveTo>
                <a:lnTo>
                  <a:pt x="2216331" y="2813050"/>
                </a:lnTo>
                <a:lnTo>
                  <a:pt x="2216331" y="5530850"/>
                </a:lnTo>
                <a:lnTo>
                  <a:pt x="1530531" y="5530850"/>
                </a:lnTo>
                <a:close/>
                <a:moveTo>
                  <a:pt x="2303235" y="1454150"/>
                </a:moveTo>
                <a:lnTo>
                  <a:pt x="3463471" y="1454150"/>
                </a:lnTo>
                <a:lnTo>
                  <a:pt x="3463471" y="4171950"/>
                </a:lnTo>
                <a:lnTo>
                  <a:pt x="2303235" y="4171950"/>
                </a:lnTo>
                <a:close/>
                <a:moveTo>
                  <a:pt x="0" y="933450"/>
                </a:moveTo>
                <a:lnTo>
                  <a:pt x="276860" y="933450"/>
                </a:lnTo>
                <a:lnTo>
                  <a:pt x="276860" y="4959350"/>
                </a:lnTo>
                <a:lnTo>
                  <a:pt x="0" y="4959350"/>
                </a:lnTo>
                <a:close/>
                <a:moveTo>
                  <a:pt x="1152071" y="704851"/>
                </a:moveTo>
                <a:lnTo>
                  <a:pt x="1428931" y="704851"/>
                </a:lnTo>
                <a:lnTo>
                  <a:pt x="1428931" y="4730750"/>
                </a:lnTo>
                <a:lnTo>
                  <a:pt x="1152071" y="4730750"/>
                </a:lnTo>
                <a:close/>
                <a:moveTo>
                  <a:pt x="364671" y="626837"/>
                </a:moveTo>
                <a:lnTo>
                  <a:pt x="1050471" y="626837"/>
                </a:lnTo>
                <a:lnTo>
                  <a:pt x="1050471" y="3344636"/>
                </a:lnTo>
                <a:lnTo>
                  <a:pt x="364671" y="3344636"/>
                </a:lnTo>
                <a:close/>
                <a:moveTo>
                  <a:pt x="2364921" y="260351"/>
                </a:moveTo>
                <a:lnTo>
                  <a:pt x="3463471" y="260351"/>
                </a:lnTo>
                <a:lnTo>
                  <a:pt x="3463471" y="1358901"/>
                </a:lnTo>
                <a:lnTo>
                  <a:pt x="2364921" y="1358901"/>
                </a:lnTo>
                <a:close/>
                <a:moveTo>
                  <a:pt x="1530531" y="0"/>
                </a:moveTo>
                <a:lnTo>
                  <a:pt x="2216331" y="0"/>
                </a:lnTo>
                <a:lnTo>
                  <a:pt x="2216331" y="2717800"/>
                </a:lnTo>
                <a:lnTo>
                  <a:pt x="1530531" y="2717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grpSp>
        <p:nvGrpSpPr>
          <p:cNvPr id="3" name="Group 2"/>
          <p:cNvGrpSpPr/>
          <p:nvPr userDrawn="1"/>
        </p:nvGrpSpPr>
        <p:grpSpPr>
          <a:xfrm rot="9000000">
            <a:off x="6224823" y="-7710186"/>
            <a:ext cx="16077776" cy="16322072"/>
            <a:chOff x="2727789" y="-10719254"/>
            <a:chExt cx="16077776" cy="16322072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916298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 rot="19800000">
            <a:off x="-10473861" y="-7330473"/>
            <a:ext cx="16077776" cy="16322072"/>
            <a:chOff x="2727789" y="-10719254"/>
            <a:chExt cx="16077776" cy="16322072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6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7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8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9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10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11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2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3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4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5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6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7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8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9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20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21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2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3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4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5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6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7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8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9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30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31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2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3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4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5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6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7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8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9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40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41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2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3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4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5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6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7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8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9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50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51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2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3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4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5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6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7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8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9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60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61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2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3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4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5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6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7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8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9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70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71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2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3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4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5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6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7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8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9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80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81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2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3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4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5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6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7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8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9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90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91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2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3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4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5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6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7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8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9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300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301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2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3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4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5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6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7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8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9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10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11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2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3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4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5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6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7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8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9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20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21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2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3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4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5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937308" y="-114300"/>
            <a:ext cx="9083492" cy="7086562"/>
          </a:xfrm>
          <a:custGeom>
            <a:avLst/>
            <a:gdLst>
              <a:gd name="connsiteX0" fmla="*/ 2405516 w 9220652"/>
              <a:gd name="connsiteY0" fmla="*/ 2247900 h 7086562"/>
              <a:gd name="connsiteX1" fmla="*/ 2772228 w 9220652"/>
              <a:gd name="connsiteY1" fmla="*/ 2295525 h 7086562"/>
              <a:gd name="connsiteX2" fmla="*/ 1005341 w 9220652"/>
              <a:gd name="connsiteY2" fmla="*/ 6400800 h 7086562"/>
              <a:gd name="connsiteX3" fmla="*/ 638628 w 9220652"/>
              <a:gd name="connsiteY3" fmla="*/ 6438900 h 7086562"/>
              <a:gd name="connsiteX4" fmla="*/ 1766888 w 9220652"/>
              <a:gd name="connsiteY4" fmla="*/ 1511300 h 7086562"/>
              <a:gd name="connsiteX5" fmla="*/ 2133600 w 9220652"/>
              <a:gd name="connsiteY5" fmla="*/ 1558925 h 7086562"/>
              <a:gd name="connsiteX6" fmla="*/ 366713 w 9220652"/>
              <a:gd name="connsiteY6" fmla="*/ 5664200 h 7086562"/>
              <a:gd name="connsiteX7" fmla="*/ 0 w 9220652"/>
              <a:gd name="connsiteY7" fmla="*/ 5702300 h 7086562"/>
              <a:gd name="connsiteX8" fmla="*/ 2791778 w 9220652"/>
              <a:gd name="connsiteY8" fmla="*/ 271417 h 7086562"/>
              <a:gd name="connsiteX9" fmla="*/ 3158490 w 9220652"/>
              <a:gd name="connsiteY9" fmla="*/ 319042 h 7086562"/>
              <a:gd name="connsiteX10" fmla="*/ 1391603 w 9220652"/>
              <a:gd name="connsiteY10" fmla="*/ 4424317 h 7086562"/>
              <a:gd name="connsiteX11" fmla="*/ 1024890 w 9220652"/>
              <a:gd name="connsiteY11" fmla="*/ 4462417 h 7086562"/>
              <a:gd name="connsiteX12" fmla="*/ 3947313 w 9220652"/>
              <a:gd name="connsiteY12" fmla="*/ 0 h 7086562"/>
              <a:gd name="connsiteX13" fmla="*/ 9220652 w 9220652"/>
              <a:gd name="connsiteY13" fmla="*/ 38062 h 7086562"/>
              <a:gd name="connsiteX14" fmla="*/ 7540442 w 9220652"/>
              <a:gd name="connsiteY14" fmla="*/ 7086562 h 7086562"/>
              <a:gd name="connsiteX15" fmla="*/ 819602 w 9220652"/>
              <a:gd name="connsiteY15" fmla="*/ 7086562 h 7086562"/>
              <a:gd name="connsiteX0" fmla="*/ 2268356 w 9083492"/>
              <a:gd name="connsiteY0" fmla="*/ 2247900 h 7086562"/>
              <a:gd name="connsiteX1" fmla="*/ 2635068 w 9083492"/>
              <a:gd name="connsiteY1" fmla="*/ 2295525 h 7086562"/>
              <a:gd name="connsiteX2" fmla="*/ 868181 w 9083492"/>
              <a:gd name="connsiteY2" fmla="*/ 6400800 h 7086562"/>
              <a:gd name="connsiteX3" fmla="*/ 501468 w 9083492"/>
              <a:gd name="connsiteY3" fmla="*/ 6438900 h 7086562"/>
              <a:gd name="connsiteX4" fmla="*/ 2268356 w 9083492"/>
              <a:gd name="connsiteY4" fmla="*/ 2247900 h 7086562"/>
              <a:gd name="connsiteX5" fmla="*/ 1629728 w 9083492"/>
              <a:gd name="connsiteY5" fmla="*/ 1511300 h 7086562"/>
              <a:gd name="connsiteX6" fmla="*/ 1996440 w 9083492"/>
              <a:gd name="connsiteY6" fmla="*/ 1558925 h 7086562"/>
              <a:gd name="connsiteX7" fmla="*/ 229553 w 9083492"/>
              <a:gd name="connsiteY7" fmla="*/ 5664200 h 7086562"/>
              <a:gd name="connsiteX8" fmla="*/ 0 w 9083492"/>
              <a:gd name="connsiteY8" fmla="*/ 5702300 h 7086562"/>
              <a:gd name="connsiteX9" fmla="*/ 1629728 w 9083492"/>
              <a:gd name="connsiteY9" fmla="*/ 1511300 h 7086562"/>
              <a:gd name="connsiteX10" fmla="*/ 2654618 w 9083492"/>
              <a:gd name="connsiteY10" fmla="*/ 271417 h 7086562"/>
              <a:gd name="connsiteX11" fmla="*/ 3021330 w 9083492"/>
              <a:gd name="connsiteY11" fmla="*/ 319042 h 7086562"/>
              <a:gd name="connsiteX12" fmla="*/ 1254443 w 9083492"/>
              <a:gd name="connsiteY12" fmla="*/ 4424317 h 7086562"/>
              <a:gd name="connsiteX13" fmla="*/ 887730 w 9083492"/>
              <a:gd name="connsiteY13" fmla="*/ 4462417 h 7086562"/>
              <a:gd name="connsiteX14" fmla="*/ 2654618 w 9083492"/>
              <a:gd name="connsiteY14" fmla="*/ 271417 h 7086562"/>
              <a:gd name="connsiteX15" fmla="*/ 3810153 w 9083492"/>
              <a:gd name="connsiteY15" fmla="*/ 0 h 7086562"/>
              <a:gd name="connsiteX16" fmla="*/ 9083492 w 9083492"/>
              <a:gd name="connsiteY16" fmla="*/ 38062 h 7086562"/>
              <a:gd name="connsiteX17" fmla="*/ 7403282 w 9083492"/>
              <a:gd name="connsiteY17" fmla="*/ 7086562 h 7086562"/>
              <a:gd name="connsiteX18" fmla="*/ 682442 w 9083492"/>
              <a:gd name="connsiteY18" fmla="*/ 7086562 h 7086562"/>
              <a:gd name="connsiteX19" fmla="*/ 3810153 w 9083492"/>
              <a:gd name="connsiteY19" fmla="*/ 0 h 7086562"/>
              <a:gd name="connsiteX0" fmla="*/ 2268356 w 9083492"/>
              <a:gd name="connsiteY0" fmla="*/ 2247900 h 7086562"/>
              <a:gd name="connsiteX1" fmla="*/ 2635068 w 9083492"/>
              <a:gd name="connsiteY1" fmla="*/ 2295525 h 7086562"/>
              <a:gd name="connsiteX2" fmla="*/ 868181 w 9083492"/>
              <a:gd name="connsiteY2" fmla="*/ 6400800 h 7086562"/>
              <a:gd name="connsiteX3" fmla="*/ 501468 w 9083492"/>
              <a:gd name="connsiteY3" fmla="*/ 6438900 h 7086562"/>
              <a:gd name="connsiteX4" fmla="*/ 2268356 w 9083492"/>
              <a:gd name="connsiteY4" fmla="*/ 2247900 h 7086562"/>
              <a:gd name="connsiteX5" fmla="*/ 1759268 w 9083492"/>
              <a:gd name="connsiteY5" fmla="*/ 1534160 h 7086562"/>
              <a:gd name="connsiteX6" fmla="*/ 1996440 w 9083492"/>
              <a:gd name="connsiteY6" fmla="*/ 1558925 h 7086562"/>
              <a:gd name="connsiteX7" fmla="*/ 229553 w 9083492"/>
              <a:gd name="connsiteY7" fmla="*/ 5664200 h 7086562"/>
              <a:gd name="connsiteX8" fmla="*/ 0 w 9083492"/>
              <a:gd name="connsiteY8" fmla="*/ 5702300 h 7086562"/>
              <a:gd name="connsiteX9" fmla="*/ 1759268 w 9083492"/>
              <a:gd name="connsiteY9" fmla="*/ 1534160 h 7086562"/>
              <a:gd name="connsiteX10" fmla="*/ 2654618 w 9083492"/>
              <a:gd name="connsiteY10" fmla="*/ 271417 h 7086562"/>
              <a:gd name="connsiteX11" fmla="*/ 3021330 w 9083492"/>
              <a:gd name="connsiteY11" fmla="*/ 319042 h 7086562"/>
              <a:gd name="connsiteX12" fmla="*/ 1254443 w 9083492"/>
              <a:gd name="connsiteY12" fmla="*/ 4424317 h 7086562"/>
              <a:gd name="connsiteX13" fmla="*/ 887730 w 9083492"/>
              <a:gd name="connsiteY13" fmla="*/ 4462417 h 7086562"/>
              <a:gd name="connsiteX14" fmla="*/ 2654618 w 9083492"/>
              <a:gd name="connsiteY14" fmla="*/ 271417 h 7086562"/>
              <a:gd name="connsiteX15" fmla="*/ 3810153 w 9083492"/>
              <a:gd name="connsiteY15" fmla="*/ 0 h 7086562"/>
              <a:gd name="connsiteX16" fmla="*/ 9083492 w 9083492"/>
              <a:gd name="connsiteY16" fmla="*/ 38062 h 7086562"/>
              <a:gd name="connsiteX17" fmla="*/ 7403282 w 9083492"/>
              <a:gd name="connsiteY17" fmla="*/ 7086562 h 7086562"/>
              <a:gd name="connsiteX18" fmla="*/ 682442 w 9083492"/>
              <a:gd name="connsiteY18" fmla="*/ 7086562 h 7086562"/>
              <a:gd name="connsiteX19" fmla="*/ 3810153 w 9083492"/>
              <a:gd name="connsiteY19" fmla="*/ 0 h 708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083492" h="7086562">
                <a:moveTo>
                  <a:pt x="2268356" y="2247900"/>
                </a:moveTo>
                <a:lnTo>
                  <a:pt x="2635068" y="2295525"/>
                </a:lnTo>
                <a:lnTo>
                  <a:pt x="868181" y="6400800"/>
                </a:lnTo>
                <a:lnTo>
                  <a:pt x="501468" y="6438900"/>
                </a:lnTo>
                <a:lnTo>
                  <a:pt x="2268356" y="2247900"/>
                </a:lnTo>
                <a:close/>
                <a:moveTo>
                  <a:pt x="1759268" y="1534160"/>
                </a:moveTo>
                <a:lnTo>
                  <a:pt x="1996440" y="1558925"/>
                </a:lnTo>
                <a:lnTo>
                  <a:pt x="229553" y="5664200"/>
                </a:lnTo>
                <a:cubicBezTo>
                  <a:pt x="107315" y="5676900"/>
                  <a:pt x="122238" y="5689600"/>
                  <a:pt x="0" y="5702300"/>
                </a:cubicBezTo>
                <a:lnTo>
                  <a:pt x="1759268" y="1534160"/>
                </a:lnTo>
                <a:close/>
                <a:moveTo>
                  <a:pt x="2654618" y="271417"/>
                </a:moveTo>
                <a:lnTo>
                  <a:pt x="3021330" y="319042"/>
                </a:lnTo>
                <a:lnTo>
                  <a:pt x="1254443" y="4424317"/>
                </a:lnTo>
                <a:lnTo>
                  <a:pt x="887730" y="4462417"/>
                </a:lnTo>
                <a:lnTo>
                  <a:pt x="2654618" y="271417"/>
                </a:lnTo>
                <a:close/>
                <a:moveTo>
                  <a:pt x="3810153" y="0"/>
                </a:moveTo>
                <a:lnTo>
                  <a:pt x="9083492" y="38062"/>
                </a:lnTo>
                <a:lnTo>
                  <a:pt x="7403282" y="7086562"/>
                </a:lnTo>
                <a:lnTo>
                  <a:pt x="682442" y="7086562"/>
                </a:lnTo>
                <a:lnTo>
                  <a:pt x="3810153" y="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7467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600" y="571500"/>
            <a:ext cx="7048500" cy="50673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513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096250" y="666750"/>
            <a:ext cx="3333750" cy="5467350"/>
          </a:xfrm>
        </p:spPr>
        <p:txBody>
          <a:bodyPr/>
          <a:lstStyle/>
          <a:p>
            <a:endParaRPr lang="id-ID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610100" y="666750"/>
            <a:ext cx="3333750" cy="54673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6856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0550" y="666750"/>
            <a:ext cx="3333750" cy="546735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0070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600" y="571500"/>
            <a:ext cx="10934700" cy="39624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393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686300" y="571500"/>
            <a:ext cx="7048500" cy="3962400"/>
          </a:xfrm>
        </p:spPr>
        <p:txBody>
          <a:bodyPr/>
          <a:lstStyle/>
          <a:p>
            <a:endParaRPr lang="id-ID"/>
          </a:p>
        </p:txBody>
      </p:sp>
      <p:grpSp>
        <p:nvGrpSpPr>
          <p:cNvPr id="8" name="Group 7"/>
          <p:cNvGrpSpPr/>
          <p:nvPr userDrawn="1"/>
        </p:nvGrpSpPr>
        <p:grpSpPr>
          <a:xfrm rot="5400000">
            <a:off x="-10497624" y="449352"/>
            <a:ext cx="16077776" cy="16322072"/>
            <a:chOff x="2727789" y="-10719254"/>
            <a:chExt cx="16077776" cy="16322072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8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0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24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25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26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27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52094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600" y="571500"/>
            <a:ext cx="7048500" cy="3962400"/>
          </a:xfrm>
        </p:spPr>
        <p:txBody>
          <a:bodyPr/>
          <a:lstStyle/>
          <a:p>
            <a:endParaRPr lang="id-ID"/>
          </a:p>
        </p:txBody>
      </p:sp>
      <p:grpSp>
        <p:nvGrpSpPr>
          <p:cNvPr id="3" name="Group 2"/>
          <p:cNvGrpSpPr/>
          <p:nvPr userDrawn="1"/>
        </p:nvGrpSpPr>
        <p:grpSpPr>
          <a:xfrm rot="5400000">
            <a:off x="-5087424" y="4411752"/>
            <a:ext cx="16077776" cy="16322072"/>
            <a:chOff x="2727789" y="-10719254"/>
            <a:chExt cx="16077776" cy="16322072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 rot="14400000">
              <a:off x="8437935" y="281169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 rot="14400000">
              <a:off x="7276328" y="21472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 rot="14400000">
              <a:off x="8439892" y="147412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 rot="14400000">
              <a:off x="9603456" y="80364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 rot="14400000">
              <a:off x="10767021" y="13055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 rot="14400000">
              <a:off x="11930585" y="-53992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 rot="14400000">
              <a:off x="13094149" y="-121301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 rot="14400000">
              <a:off x="14257713" y="-18834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rot="14400000">
              <a:off x="15421277" y="-255658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 rot="14400000">
              <a:off x="9601499" y="214121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rot="14400000">
              <a:off x="10765064" y="14681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rot="14400000">
              <a:off x="11928628" y="79764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rot="14400000">
              <a:off x="13092192" y="1245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 rot="14400000">
              <a:off x="14255756" y="-545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 rot="14400000">
              <a:off x="15419320" y="-12190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rot="14400000">
              <a:off x="16582885" y="-18894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 rot="14400000">
              <a:off x="7274681" y="7968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 rot="14400000">
              <a:off x="6113074" y="13239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rot="14400000">
              <a:off x="7276638" y="-54069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 rot="14400000">
              <a:off x="8440202" y="-121117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rot="14400000">
              <a:off x="9603767" y="-188426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 rot="14400000">
              <a:off x="10767330" y="-255474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 rot="14400000">
              <a:off x="11930895" y="-322782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 rot="14400000">
              <a:off x="13094459" y="-389831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 rot="14400000">
              <a:off x="14258023" y="-457139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4400000">
              <a:off x="8438245" y="12640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 rot="14400000">
              <a:off x="9601810" y="-54668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 rot="14400000">
              <a:off x="10765374" y="-121716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 rot="14400000">
              <a:off x="11928938" y="-189025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4400000">
              <a:off x="13092502" y="-25607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rot="14400000">
              <a:off x="14256066" y="-323382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 rot="14400000">
              <a:off x="15419631" y="-39043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 rot="14400000">
              <a:off x="6111752" y="-1218495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 rot="14400000">
              <a:off x="4949820" y="-18824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 rot="14400000">
              <a:off x="6113384" y="-255550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 rot="14400000">
              <a:off x="7276948" y="-322598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 rot="14400000">
              <a:off x="8440513" y="-389907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 rot="14400000">
              <a:off x="9604077" y="-4569556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 rot="14400000">
              <a:off x="10767641" y="-524264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rot="14400000">
              <a:off x="11931205" y="-591312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 rot="14400000">
              <a:off x="13094770" y="-658621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 rot="14400000">
              <a:off x="7275316" y="-1888977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 rot="14400000">
              <a:off x="8438881" y="-2562063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 rot="14400000">
              <a:off x="9602445" y="-3232545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 rot="14400000">
              <a:off x="10766009" y="-3905631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 rot="14400000">
              <a:off x="11929574" y="-45761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 rot="14400000">
              <a:off x="13093138" y="-52491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5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 rot="14400000">
              <a:off x="14256702" y="-5919682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5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5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 rot="14400000">
              <a:off x="4948498" y="-323331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 rot="14400000">
              <a:off x="3786566" y="-389723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 rot="14400000">
              <a:off x="4950130" y="-457032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 rot="14400000">
              <a:off x="6113694" y="-524080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rot="14400000">
              <a:off x="7277259" y="-5913889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rot="14400000">
              <a:off x="8440823" y="-658437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 rot="14400000">
              <a:off x="9604387" y="-7257457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 rot="14400000">
              <a:off x="10767951" y="-792793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 rot="14400000">
              <a:off x="11931516" y="-860102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 rot="14400000">
              <a:off x="6112062" y="-390379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 rot="14400000">
              <a:off x="7275627" y="-457687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 rot="14400000">
              <a:off x="8439191" y="-524736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 rot="14400000">
              <a:off x="9602755" y="-592044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 rot="14400000">
              <a:off x="10766320" y="-659092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 rot="14400000">
              <a:off x="11929884" y="-726401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 rot="14400000">
              <a:off x="13093448" y="-79344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 rot="14400000">
              <a:off x="3785245" y="-524812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 rot="14400000">
              <a:off x="2623637" y="-5912613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 rot="14400000">
              <a:off x="3787201" y="-6585699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 rot="14400000">
              <a:off x="4950766" y="-7256181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 rot="14400000">
              <a:off x="6114330" y="-7929268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 rot="14400000">
              <a:off x="7277894" y="-8599750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 rot="14400000">
              <a:off x="8441459" y="-9272836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 rot="14400000">
              <a:off x="9605022" y="-9943318"/>
              <a:ext cx="1550572" cy="1342267"/>
            </a:xfrm>
            <a:custGeom>
              <a:avLst/>
              <a:gdLst>
                <a:gd name="T0" fmla="*/ 297 w 1191"/>
                <a:gd name="T1" fmla="*/ 1031 h 1031"/>
                <a:gd name="T2" fmla="*/ 0 w 1191"/>
                <a:gd name="T3" fmla="*/ 516 h 1031"/>
                <a:gd name="T4" fmla="*/ 297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7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7" y="1031"/>
                  </a:moveTo>
                  <a:lnTo>
                    <a:pt x="0" y="516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7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 rot="14400000">
              <a:off x="10768587" y="-10616404"/>
              <a:ext cx="1550572" cy="1344871"/>
            </a:xfrm>
            <a:custGeom>
              <a:avLst/>
              <a:gdLst>
                <a:gd name="T0" fmla="*/ 297 w 1191"/>
                <a:gd name="T1" fmla="*/ 1033 h 1033"/>
                <a:gd name="T2" fmla="*/ 0 w 1191"/>
                <a:gd name="T3" fmla="*/ 518 h 1033"/>
                <a:gd name="T4" fmla="*/ 297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7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7" y="1033"/>
                  </a:moveTo>
                  <a:lnTo>
                    <a:pt x="0" y="518"/>
                  </a:lnTo>
                  <a:lnTo>
                    <a:pt x="297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7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 rot="14400000">
              <a:off x="4948809" y="-59186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 rot="14400000">
              <a:off x="6112373" y="-65916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 rot="14400000">
              <a:off x="7275938" y="-726217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 rot="14400000">
              <a:off x="8439502" y="-793526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 rot="14400000">
              <a:off x="9603066" y="-860574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 rot="14400000">
              <a:off x="10766630" y="-927882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 rot="14400000">
              <a:off x="11930194" y="-994931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 rot="14400000">
              <a:off x="9214197" y="4155096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 rot="14400000">
              <a:off x="8052590" y="349060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 rot="14400000">
              <a:off x="9216154" y="28175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 rot="14400000">
              <a:off x="10379718" y="214704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 rot="14400000">
              <a:off x="11543283" y="1473954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 rot="14400000">
              <a:off x="12706846" y="80347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 rot="14400000">
              <a:off x="13870411" y="13038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 rot="14400000">
              <a:off x="15033975" y="-54009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 rot="14400000">
              <a:off x="16197539" y="-121318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 rot="14400000">
              <a:off x="10377761" y="348461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 rot="14400000">
              <a:off x="11541325" y="281152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 rot="14400000">
              <a:off x="12704890" y="214104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 rot="14400000">
              <a:off x="13868453" y="146796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 rot="14400000">
              <a:off x="15032018" y="79747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 rot="14400000">
              <a:off x="16195582" y="12439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5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 rot="14400000">
              <a:off x="17359146" y="-54609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5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5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 rot="14400000">
              <a:off x="8050943" y="214028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 rot="14400000">
              <a:off x="6889336" y="147579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 rot="14400000">
              <a:off x="8052899" y="80270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 rot="14400000">
              <a:off x="9216464" y="13222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 rot="14400000">
              <a:off x="10380029" y="-54086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 rot="14400000">
              <a:off x="11543592" y="-1211344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 rot="14400000">
              <a:off x="12707157" y="-1884430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 rot="14400000">
              <a:off x="13870721" y="-255491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3 w 1191"/>
                <a:gd name="T7" fmla="*/ 0 h 1031"/>
                <a:gd name="T8" fmla="*/ 1191 w 1191"/>
                <a:gd name="T9" fmla="*/ 516 h 1031"/>
                <a:gd name="T10" fmla="*/ 893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6"/>
                  </a:lnTo>
                  <a:lnTo>
                    <a:pt x="893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 rot="14400000">
              <a:off x="15034285" y="-322799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3 w 1191"/>
                <a:gd name="T7" fmla="*/ 0 h 1033"/>
                <a:gd name="T8" fmla="*/ 1191 w 1191"/>
                <a:gd name="T9" fmla="*/ 518 h 1033"/>
                <a:gd name="T10" fmla="*/ 893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3" y="0"/>
                  </a:lnTo>
                  <a:lnTo>
                    <a:pt x="1191" y="518"/>
                  </a:lnTo>
                  <a:lnTo>
                    <a:pt x="893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 rot="14400000">
              <a:off x="9214506" y="146979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 rot="14400000">
              <a:off x="10378071" y="7967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 rot="14400000">
              <a:off x="11541636" y="12623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 rot="14400000">
              <a:off x="12705199" y="-54685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 rot="14400000">
              <a:off x="13868764" y="-1217338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 rot="14400000">
              <a:off x="15032328" y="-189042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5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5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 rot="14400000">
              <a:off x="16195892" y="-2560906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5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5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 rot="14400000">
              <a:off x="6886713" y="12490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 rot="14400000">
              <a:off x="5726082" y="-539022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 rot="14400000">
              <a:off x="6889645" y="-1212108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 rot="14400000">
              <a:off x="8053210" y="-1882590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 rot="14400000">
              <a:off x="9216775" y="-255567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 rot="14400000">
              <a:off x="10380338" y="-3226159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 rot="14400000">
              <a:off x="11543903" y="-3899245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 rot="14400000">
              <a:off x="12707467" y="-456972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 rot="14400000">
              <a:off x="13871031" y="-5242813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 rot="14400000">
              <a:off x="8050277" y="-54557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 rot="14400000">
              <a:off x="9213841" y="-1218665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 rot="14400000">
              <a:off x="10377406" y="-188914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 rot="14400000">
              <a:off x="11540970" y="-256223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 rot="14400000">
              <a:off x="12704534" y="-32327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 rot="14400000">
              <a:off x="13868098" y="-39058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 rot="14400000">
              <a:off x="15031663" y="-45762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 rot="14400000">
              <a:off x="5723459" y="-1889912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 rot="14400000">
              <a:off x="4562828" y="-2553837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 rot="14400000">
              <a:off x="5726392" y="-3226922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 rot="14400000">
              <a:off x="6889956" y="-3897405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 rot="14400000">
              <a:off x="8053521" y="-4570491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 rot="14400000">
              <a:off x="9217085" y="-5240973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 rot="14400000">
              <a:off x="10380649" y="-5914059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 rot="14400000">
              <a:off x="11544213" y="-6584541"/>
              <a:ext cx="1550572" cy="1342267"/>
            </a:xfrm>
            <a:custGeom>
              <a:avLst/>
              <a:gdLst>
                <a:gd name="T0" fmla="*/ 298 w 1191"/>
                <a:gd name="T1" fmla="*/ 1031 h 1031"/>
                <a:gd name="T2" fmla="*/ 0 w 1191"/>
                <a:gd name="T3" fmla="*/ 516 h 1031"/>
                <a:gd name="T4" fmla="*/ 298 w 1191"/>
                <a:gd name="T5" fmla="*/ 0 h 1031"/>
                <a:gd name="T6" fmla="*/ 894 w 1191"/>
                <a:gd name="T7" fmla="*/ 0 h 1031"/>
                <a:gd name="T8" fmla="*/ 1191 w 1191"/>
                <a:gd name="T9" fmla="*/ 516 h 1031"/>
                <a:gd name="T10" fmla="*/ 894 w 1191"/>
                <a:gd name="T11" fmla="*/ 1031 h 1031"/>
                <a:gd name="T12" fmla="*/ 298 w 1191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 rot="14400000">
              <a:off x="12707778" y="-7257627"/>
              <a:ext cx="1550572" cy="1344871"/>
            </a:xfrm>
            <a:custGeom>
              <a:avLst/>
              <a:gdLst>
                <a:gd name="T0" fmla="*/ 298 w 1191"/>
                <a:gd name="T1" fmla="*/ 1033 h 1033"/>
                <a:gd name="T2" fmla="*/ 0 w 1191"/>
                <a:gd name="T3" fmla="*/ 518 h 1033"/>
                <a:gd name="T4" fmla="*/ 298 w 1191"/>
                <a:gd name="T5" fmla="*/ 0 h 1033"/>
                <a:gd name="T6" fmla="*/ 894 w 1191"/>
                <a:gd name="T7" fmla="*/ 0 h 1033"/>
                <a:gd name="T8" fmla="*/ 1191 w 1191"/>
                <a:gd name="T9" fmla="*/ 518 h 1033"/>
                <a:gd name="T10" fmla="*/ 894 w 1191"/>
                <a:gd name="T11" fmla="*/ 1033 h 1033"/>
                <a:gd name="T12" fmla="*/ 298 w 1191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1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1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 rot="14400000">
              <a:off x="6887023" y="-256039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 rot="14400000">
              <a:off x="8050587" y="-323348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 rot="14400000">
              <a:off x="9214152" y="-390396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 rot="14400000">
              <a:off x="10377716" y="-457704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 rot="14400000">
              <a:off x="11541280" y="-5247531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 rot="14400000">
              <a:off x="12704844" y="-592061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 rot="14400000">
              <a:off x="13868408" y="-6591099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 rot="14400000">
              <a:off x="4560205" y="-390472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 rot="14400000">
              <a:off x="3398598" y="-456921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 rot="14400000">
              <a:off x="4562162" y="-524230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 rot="14400000">
              <a:off x="5725726" y="-5912784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 rot="14400000">
              <a:off x="6889291" y="-6585870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 rot="14400000">
              <a:off x="8052855" y="-7256352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 rot="14400000">
              <a:off x="9216419" y="-7929438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 rot="14400000">
              <a:off x="10379983" y="-8599920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6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6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6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6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 rot="14400000">
              <a:off x="11543547" y="-9273006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8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8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8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8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 rot="14400000">
              <a:off x="5723769" y="-4575208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 rot="14400000">
              <a:off x="6887334" y="-5248294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 rot="14400000">
              <a:off x="8050898" y="-5918777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 rot="14400000">
              <a:off x="9214462" y="-6591863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 rot="14400000">
              <a:off x="10378026" y="-7262345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 rot="14400000">
              <a:off x="11541590" y="-7935431"/>
              <a:ext cx="1551873" cy="1344871"/>
            </a:xfrm>
            <a:custGeom>
              <a:avLst/>
              <a:gdLst>
                <a:gd name="T0" fmla="*/ 298 w 1192"/>
                <a:gd name="T1" fmla="*/ 1033 h 1033"/>
                <a:gd name="T2" fmla="*/ 0 w 1192"/>
                <a:gd name="T3" fmla="*/ 515 h 1033"/>
                <a:gd name="T4" fmla="*/ 298 w 1192"/>
                <a:gd name="T5" fmla="*/ 0 h 1033"/>
                <a:gd name="T6" fmla="*/ 894 w 1192"/>
                <a:gd name="T7" fmla="*/ 0 h 1033"/>
                <a:gd name="T8" fmla="*/ 1192 w 1192"/>
                <a:gd name="T9" fmla="*/ 515 h 1033"/>
                <a:gd name="T10" fmla="*/ 894 w 1192"/>
                <a:gd name="T11" fmla="*/ 1033 h 1033"/>
                <a:gd name="T12" fmla="*/ 298 w 1192"/>
                <a:gd name="T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3">
                  <a:moveTo>
                    <a:pt x="298" y="1033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3"/>
                  </a:lnTo>
                  <a:lnTo>
                    <a:pt x="298" y="1033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 rot="14400000">
              <a:off x="12705155" y="-8605913"/>
              <a:ext cx="1551873" cy="1342267"/>
            </a:xfrm>
            <a:custGeom>
              <a:avLst/>
              <a:gdLst>
                <a:gd name="T0" fmla="*/ 298 w 1192"/>
                <a:gd name="T1" fmla="*/ 1031 h 1031"/>
                <a:gd name="T2" fmla="*/ 0 w 1192"/>
                <a:gd name="T3" fmla="*/ 515 h 1031"/>
                <a:gd name="T4" fmla="*/ 298 w 1192"/>
                <a:gd name="T5" fmla="*/ 0 h 1031"/>
                <a:gd name="T6" fmla="*/ 894 w 1192"/>
                <a:gd name="T7" fmla="*/ 0 h 1031"/>
                <a:gd name="T8" fmla="*/ 1192 w 1192"/>
                <a:gd name="T9" fmla="*/ 515 h 1031"/>
                <a:gd name="T10" fmla="*/ 894 w 1192"/>
                <a:gd name="T11" fmla="*/ 1031 h 1031"/>
                <a:gd name="T12" fmla="*/ 298 w 1192"/>
                <a:gd name="T13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2" h="1031">
                  <a:moveTo>
                    <a:pt x="298" y="1031"/>
                  </a:moveTo>
                  <a:lnTo>
                    <a:pt x="0" y="515"/>
                  </a:lnTo>
                  <a:lnTo>
                    <a:pt x="298" y="0"/>
                  </a:lnTo>
                  <a:lnTo>
                    <a:pt x="894" y="0"/>
                  </a:lnTo>
                  <a:lnTo>
                    <a:pt x="1192" y="515"/>
                  </a:lnTo>
                  <a:lnTo>
                    <a:pt x="894" y="1031"/>
                  </a:lnTo>
                  <a:lnTo>
                    <a:pt x="298" y="1031"/>
                  </a:lnTo>
                  <a:close/>
                </a:path>
              </a:pathLst>
            </a:custGeom>
            <a:noFill/>
            <a:ln w="11113" cap="flat">
              <a:solidFill>
                <a:schemeClr val="bg1">
                  <a:lumMod val="9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65"/>
            <p:cNvSpPr>
              <a:spLocks noEditPoints="1"/>
            </p:cNvSpPr>
            <p:nvPr/>
          </p:nvSpPr>
          <p:spPr bwMode="auto">
            <a:xfrm rot="14400000">
              <a:off x="8773826" y="2758124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66"/>
            <p:cNvSpPr>
              <a:spLocks noEditPoints="1"/>
            </p:cNvSpPr>
            <p:nvPr/>
          </p:nvSpPr>
          <p:spPr bwMode="auto">
            <a:xfrm rot="14400000">
              <a:off x="8385533" y="20867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67"/>
            <p:cNvSpPr>
              <a:spLocks noEditPoints="1"/>
            </p:cNvSpPr>
            <p:nvPr/>
          </p:nvSpPr>
          <p:spPr bwMode="auto">
            <a:xfrm rot="14400000">
              <a:off x="7610898" y="7472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8"/>
            <p:cNvSpPr>
              <a:spLocks noEditPoints="1"/>
            </p:cNvSpPr>
            <p:nvPr/>
          </p:nvSpPr>
          <p:spPr bwMode="auto">
            <a:xfrm rot="14400000">
              <a:off x="7223906" y="7583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69"/>
            <p:cNvSpPr>
              <a:spLocks noEditPoints="1"/>
            </p:cNvSpPr>
            <p:nvPr/>
          </p:nvSpPr>
          <p:spPr bwMode="auto">
            <a:xfrm rot="14400000">
              <a:off x="6450899" y="-126192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70"/>
            <p:cNvSpPr>
              <a:spLocks noEditPoints="1"/>
            </p:cNvSpPr>
            <p:nvPr/>
          </p:nvSpPr>
          <p:spPr bwMode="auto">
            <a:xfrm rot="14400000">
              <a:off x="6062930" y="-19339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71"/>
            <p:cNvSpPr>
              <a:spLocks noEditPoints="1"/>
            </p:cNvSpPr>
            <p:nvPr/>
          </p:nvSpPr>
          <p:spPr bwMode="auto">
            <a:xfrm rot="14400000">
              <a:off x="5291877" y="-327279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72"/>
            <p:cNvSpPr>
              <a:spLocks noEditPoints="1"/>
            </p:cNvSpPr>
            <p:nvPr/>
          </p:nvSpPr>
          <p:spPr bwMode="auto">
            <a:xfrm rot="14400000">
              <a:off x="4902931" y="-394308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73"/>
            <p:cNvSpPr>
              <a:spLocks noEditPoints="1"/>
            </p:cNvSpPr>
            <p:nvPr/>
          </p:nvSpPr>
          <p:spPr bwMode="auto">
            <a:xfrm rot="14400000">
              <a:off x="4128948" y="-528365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4"/>
            <p:cNvSpPr>
              <a:spLocks noEditPoints="1"/>
            </p:cNvSpPr>
            <p:nvPr/>
          </p:nvSpPr>
          <p:spPr bwMode="auto">
            <a:xfrm rot="14400000">
              <a:off x="3742932" y="-595451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75"/>
            <p:cNvSpPr>
              <a:spLocks noEditPoints="1"/>
            </p:cNvSpPr>
            <p:nvPr/>
          </p:nvSpPr>
          <p:spPr bwMode="auto">
            <a:xfrm rot="14400000">
              <a:off x="9928948" y="342127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76"/>
            <p:cNvSpPr>
              <a:spLocks noEditPoints="1"/>
            </p:cNvSpPr>
            <p:nvPr/>
          </p:nvSpPr>
          <p:spPr bwMode="auto">
            <a:xfrm rot="14400000">
              <a:off x="9543909" y="2750981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77"/>
            <p:cNvSpPr>
              <a:spLocks noEditPoints="1"/>
            </p:cNvSpPr>
            <p:nvPr/>
          </p:nvSpPr>
          <p:spPr bwMode="auto">
            <a:xfrm rot="14400000">
              <a:off x="8768949" y="141209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78"/>
            <p:cNvSpPr>
              <a:spLocks noEditPoints="1"/>
            </p:cNvSpPr>
            <p:nvPr/>
          </p:nvSpPr>
          <p:spPr bwMode="auto">
            <a:xfrm rot="14400000">
              <a:off x="8380980" y="7401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79"/>
            <p:cNvSpPr>
              <a:spLocks noEditPoints="1"/>
            </p:cNvSpPr>
            <p:nvPr/>
          </p:nvSpPr>
          <p:spPr bwMode="auto">
            <a:xfrm rot="14400000">
              <a:off x="7608949" y="-59934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8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8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0"/>
            <p:cNvSpPr>
              <a:spLocks noEditPoints="1"/>
            </p:cNvSpPr>
            <p:nvPr/>
          </p:nvSpPr>
          <p:spPr bwMode="auto">
            <a:xfrm rot="14400000">
              <a:off x="7221307" y="-126962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81"/>
            <p:cNvSpPr>
              <a:spLocks noEditPoints="1"/>
            </p:cNvSpPr>
            <p:nvPr/>
          </p:nvSpPr>
          <p:spPr bwMode="auto">
            <a:xfrm rot="14400000">
              <a:off x="6447323" y="-261020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82"/>
            <p:cNvSpPr>
              <a:spLocks noEditPoints="1"/>
            </p:cNvSpPr>
            <p:nvPr/>
          </p:nvSpPr>
          <p:spPr bwMode="auto">
            <a:xfrm rot="14400000">
              <a:off x="6060982" y="-32804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8 h 35"/>
                <a:gd name="T4" fmla="*/ 17 w 34"/>
                <a:gd name="T5" fmla="*/ 31 h 35"/>
                <a:gd name="T6" fmla="*/ 4 w 34"/>
                <a:gd name="T7" fmla="*/ 18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8 h 35"/>
                <a:gd name="T14" fmla="*/ 17 w 34"/>
                <a:gd name="T15" fmla="*/ 35 h 35"/>
                <a:gd name="T16" fmla="*/ 34 w 34"/>
                <a:gd name="T17" fmla="*/ 18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8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8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183"/>
            <p:cNvSpPr>
              <a:spLocks noEditPoints="1"/>
            </p:cNvSpPr>
            <p:nvPr/>
          </p:nvSpPr>
          <p:spPr bwMode="auto">
            <a:xfrm rot="14400000">
              <a:off x="5286348" y="-4619949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8 h 35"/>
                <a:gd name="T4" fmla="*/ 18 w 35"/>
                <a:gd name="T5" fmla="*/ 31 h 35"/>
                <a:gd name="T6" fmla="*/ 4 w 35"/>
                <a:gd name="T7" fmla="*/ 18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8 h 35"/>
                <a:gd name="T14" fmla="*/ 18 w 35"/>
                <a:gd name="T15" fmla="*/ 35 h 35"/>
                <a:gd name="T16" fmla="*/ 35 w 35"/>
                <a:gd name="T17" fmla="*/ 18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184"/>
            <p:cNvSpPr>
              <a:spLocks noEditPoints="1"/>
            </p:cNvSpPr>
            <p:nvPr/>
          </p:nvSpPr>
          <p:spPr bwMode="auto">
            <a:xfrm rot="14400000">
              <a:off x="4899356" y="-529136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8 h 35"/>
                <a:gd name="T4" fmla="*/ 17 w 35"/>
                <a:gd name="T5" fmla="*/ 31 h 35"/>
                <a:gd name="T6" fmla="*/ 4 w 35"/>
                <a:gd name="T7" fmla="*/ 18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8 h 35"/>
                <a:gd name="T14" fmla="*/ 17 w 35"/>
                <a:gd name="T15" fmla="*/ 35 h 35"/>
                <a:gd name="T16" fmla="*/ 35 w 35"/>
                <a:gd name="T17" fmla="*/ 18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8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8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85"/>
            <p:cNvSpPr>
              <a:spLocks noEditPoints="1"/>
            </p:cNvSpPr>
            <p:nvPr/>
          </p:nvSpPr>
          <p:spPr bwMode="auto">
            <a:xfrm rot="14400000">
              <a:off x="9939646" y="2086339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86"/>
            <p:cNvSpPr>
              <a:spLocks noEditPoints="1"/>
            </p:cNvSpPr>
            <p:nvPr/>
          </p:nvSpPr>
          <p:spPr bwMode="auto">
            <a:xfrm rot="14400000">
              <a:off x="9551352" y="141492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87"/>
            <p:cNvSpPr>
              <a:spLocks noEditPoints="1"/>
            </p:cNvSpPr>
            <p:nvPr/>
          </p:nvSpPr>
          <p:spPr bwMode="auto">
            <a:xfrm rot="14400000">
              <a:off x="8776717" y="75471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88"/>
            <p:cNvSpPr>
              <a:spLocks noEditPoints="1"/>
            </p:cNvSpPr>
            <p:nvPr/>
          </p:nvSpPr>
          <p:spPr bwMode="auto">
            <a:xfrm rot="14400000">
              <a:off x="8389726" y="-595946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9"/>
            <p:cNvSpPr>
              <a:spLocks noEditPoints="1"/>
            </p:cNvSpPr>
            <p:nvPr/>
          </p:nvSpPr>
          <p:spPr bwMode="auto">
            <a:xfrm rot="14400000">
              <a:off x="7616718" y="-1933707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0"/>
            <p:cNvSpPr>
              <a:spLocks noEditPoints="1"/>
            </p:cNvSpPr>
            <p:nvPr/>
          </p:nvSpPr>
          <p:spPr bwMode="auto">
            <a:xfrm rot="14400000">
              <a:off x="7228750" y="-2605687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1"/>
            <p:cNvSpPr>
              <a:spLocks noEditPoints="1"/>
            </p:cNvSpPr>
            <p:nvPr/>
          </p:nvSpPr>
          <p:spPr bwMode="auto">
            <a:xfrm rot="14400000">
              <a:off x="6457696" y="-3944575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192"/>
            <p:cNvSpPr>
              <a:spLocks noEditPoints="1"/>
            </p:cNvSpPr>
            <p:nvPr/>
          </p:nvSpPr>
          <p:spPr bwMode="auto">
            <a:xfrm rot="14400000">
              <a:off x="6068751" y="-461486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193"/>
            <p:cNvSpPr>
              <a:spLocks noEditPoints="1"/>
            </p:cNvSpPr>
            <p:nvPr/>
          </p:nvSpPr>
          <p:spPr bwMode="auto">
            <a:xfrm rot="14400000">
              <a:off x="5294767" y="-595544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194"/>
            <p:cNvSpPr>
              <a:spLocks noEditPoints="1"/>
            </p:cNvSpPr>
            <p:nvPr/>
          </p:nvSpPr>
          <p:spPr bwMode="auto">
            <a:xfrm rot="14400000">
              <a:off x="4908752" y="-6626297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195"/>
            <p:cNvSpPr>
              <a:spLocks noEditPoints="1"/>
            </p:cNvSpPr>
            <p:nvPr/>
          </p:nvSpPr>
          <p:spPr bwMode="auto">
            <a:xfrm rot="14400000">
              <a:off x="11097022" y="274688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196"/>
            <p:cNvSpPr>
              <a:spLocks noEditPoints="1"/>
            </p:cNvSpPr>
            <p:nvPr/>
          </p:nvSpPr>
          <p:spPr bwMode="auto">
            <a:xfrm rot="14400000">
              <a:off x="10711983" y="207659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97"/>
            <p:cNvSpPr>
              <a:spLocks noEditPoints="1"/>
            </p:cNvSpPr>
            <p:nvPr/>
          </p:nvSpPr>
          <p:spPr bwMode="auto">
            <a:xfrm rot="14400000">
              <a:off x="9937023" y="73770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198"/>
            <p:cNvSpPr>
              <a:spLocks noEditPoints="1"/>
            </p:cNvSpPr>
            <p:nvPr/>
          </p:nvSpPr>
          <p:spPr bwMode="auto">
            <a:xfrm rot="14400000">
              <a:off x="9549054" y="657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9"/>
            <p:cNvSpPr>
              <a:spLocks noEditPoints="1"/>
            </p:cNvSpPr>
            <p:nvPr/>
          </p:nvSpPr>
          <p:spPr bwMode="auto">
            <a:xfrm rot="14400000">
              <a:off x="8777023" y="-127372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00"/>
            <p:cNvSpPr>
              <a:spLocks noEditPoints="1"/>
            </p:cNvSpPr>
            <p:nvPr/>
          </p:nvSpPr>
          <p:spPr bwMode="auto">
            <a:xfrm rot="14400000">
              <a:off x="8389381" y="-1944017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201"/>
            <p:cNvSpPr>
              <a:spLocks noEditPoints="1"/>
            </p:cNvSpPr>
            <p:nvPr/>
          </p:nvSpPr>
          <p:spPr bwMode="auto">
            <a:xfrm rot="14400000">
              <a:off x="7615398" y="-3284596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02"/>
            <p:cNvSpPr>
              <a:spLocks noEditPoints="1"/>
            </p:cNvSpPr>
            <p:nvPr/>
          </p:nvSpPr>
          <p:spPr bwMode="auto">
            <a:xfrm rot="14400000">
              <a:off x="7229056" y="-395488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03"/>
            <p:cNvSpPr>
              <a:spLocks noEditPoints="1"/>
            </p:cNvSpPr>
            <p:nvPr/>
          </p:nvSpPr>
          <p:spPr bwMode="auto">
            <a:xfrm rot="14400000">
              <a:off x="6454422" y="-5294337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04"/>
            <p:cNvSpPr>
              <a:spLocks noEditPoints="1"/>
            </p:cNvSpPr>
            <p:nvPr/>
          </p:nvSpPr>
          <p:spPr bwMode="auto">
            <a:xfrm rot="14400000">
              <a:off x="6067430" y="-59657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04"/>
            <p:cNvSpPr>
              <a:spLocks noEditPoints="1"/>
            </p:cNvSpPr>
            <p:nvPr/>
          </p:nvSpPr>
          <p:spPr bwMode="auto">
            <a:xfrm rot="14400000">
              <a:off x="11096446" y="1418461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05"/>
            <p:cNvSpPr>
              <a:spLocks noEditPoints="1"/>
            </p:cNvSpPr>
            <p:nvPr/>
          </p:nvSpPr>
          <p:spPr bwMode="auto">
            <a:xfrm rot="14400000">
              <a:off x="10708152" y="747043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06"/>
            <p:cNvSpPr>
              <a:spLocks noEditPoints="1"/>
            </p:cNvSpPr>
            <p:nvPr/>
          </p:nvSpPr>
          <p:spPr bwMode="auto">
            <a:xfrm rot="14400000">
              <a:off x="9933517" y="-592408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 rot="14400000">
              <a:off x="9546526" y="-1263825"/>
              <a:ext cx="106756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08"/>
            <p:cNvSpPr>
              <a:spLocks noEditPoints="1"/>
            </p:cNvSpPr>
            <p:nvPr/>
          </p:nvSpPr>
          <p:spPr bwMode="auto">
            <a:xfrm rot="14400000">
              <a:off x="8773518" y="-2601585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 rot="14400000">
              <a:off x="8385550" y="-3273566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210"/>
            <p:cNvSpPr>
              <a:spLocks noEditPoints="1"/>
            </p:cNvSpPr>
            <p:nvPr/>
          </p:nvSpPr>
          <p:spPr bwMode="auto">
            <a:xfrm rot="14400000">
              <a:off x="7614496" y="-4612454"/>
              <a:ext cx="104153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 rot="14400000">
              <a:off x="7225551" y="-5282743"/>
              <a:ext cx="108059" cy="105455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 rot="14400000">
              <a:off x="6451567" y="-6623323"/>
              <a:ext cx="108059" cy="105455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 rot="14400000">
              <a:off x="6065552" y="-7294176"/>
              <a:ext cx="105455" cy="105455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 rot="14400000">
              <a:off x="12253821" y="2079003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 rot="14400000">
              <a:off x="11868783" y="1408713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 rot="14400000">
              <a:off x="11093822" y="6982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 rot="14400000">
              <a:off x="10705854" y="-602155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 rot="14400000">
              <a:off x="9933823" y="-1941607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 rot="14400000">
              <a:off x="9546181" y="-2611896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 rot="14400000">
              <a:off x="8772197" y="-395247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 rot="14400000">
              <a:off x="8385856" y="-462276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 rot="14400000">
              <a:off x="7611221" y="-596221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 rot="14400000">
              <a:off x="7224230" y="-6633633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 rot="14400000">
              <a:off x="12253808" y="75090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 rot="14400000">
              <a:off x="11865514" y="79491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 rot="14400000">
              <a:off x="11090880" y="-125996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 rot="14400000">
              <a:off x="10703888" y="-1931377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 rot="14400000">
              <a:off x="9930881" y="-3269138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 rot="14400000">
              <a:off x="9542912" y="-3941118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 rot="14400000">
              <a:off x="8771858" y="-5280006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231"/>
            <p:cNvSpPr>
              <a:spLocks noEditPoints="1"/>
            </p:cNvSpPr>
            <p:nvPr/>
          </p:nvSpPr>
          <p:spPr bwMode="auto">
            <a:xfrm rot="14400000">
              <a:off x="8382913" y="-595029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32"/>
            <p:cNvSpPr>
              <a:spLocks noEditPoints="1"/>
            </p:cNvSpPr>
            <p:nvPr/>
          </p:nvSpPr>
          <p:spPr bwMode="auto">
            <a:xfrm rot="14400000">
              <a:off x="7608929" y="-7290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3"/>
            <p:cNvSpPr>
              <a:spLocks noEditPoints="1"/>
            </p:cNvSpPr>
            <p:nvPr/>
          </p:nvSpPr>
          <p:spPr bwMode="auto">
            <a:xfrm rot="14400000">
              <a:off x="7222914" y="-796172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234"/>
            <p:cNvSpPr>
              <a:spLocks noEditPoints="1"/>
            </p:cNvSpPr>
            <p:nvPr/>
          </p:nvSpPr>
          <p:spPr bwMode="auto">
            <a:xfrm rot="14400000">
              <a:off x="13410621" y="141112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 rot="14400000">
              <a:off x="13025582" y="740835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6"/>
            <p:cNvSpPr>
              <a:spLocks noEditPoints="1"/>
            </p:cNvSpPr>
            <p:nvPr/>
          </p:nvSpPr>
          <p:spPr bwMode="auto">
            <a:xfrm rot="14400000">
              <a:off x="12250622" y="-59805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7"/>
            <p:cNvSpPr>
              <a:spLocks noEditPoints="1"/>
            </p:cNvSpPr>
            <p:nvPr/>
          </p:nvSpPr>
          <p:spPr bwMode="auto">
            <a:xfrm rot="14400000">
              <a:off x="11862653" y="-1270034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8"/>
            <p:cNvSpPr>
              <a:spLocks noEditPoints="1"/>
            </p:cNvSpPr>
            <p:nvPr/>
          </p:nvSpPr>
          <p:spPr bwMode="auto">
            <a:xfrm rot="14400000">
              <a:off x="11090623" y="-2609485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 rot="14400000">
              <a:off x="10702980" y="-3279774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 rot="14400000">
              <a:off x="9928996" y="-4620354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41"/>
            <p:cNvSpPr>
              <a:spLocks noEditPoints="1"/>
            </p:cNvSpPr>
            <p:nvPr/>
          </p:nvSpPr>
          <p:spPr bwMode="auto">
            <a:xfrm rot="14400000">
              <a:off x="9542655" y="-529064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42"/>
            <p:cNvSpPr>
              <a:spLocks noEditPoints="1"/>
            </p:cNvSpPr>
            <p:nvPr/>
          </p:nvSpPr>
          <p:spPr bwMode="auto">
            <a:xfrm rot="14400000">
              <a:off x="8768021" y="-6630095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43"/>
            <p:cNvSpPr>
              <a:spLocks noEditPoints="1"/>
            </p:cNvSpPr>
            <p:nvPr/>
          </p:nvSpPr>
          <p:spPr bwMode="auto">
            <a:xfrm rot="14400000">
              <a:off x="8381029" y="-730151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 rot="14400000">
              <a:off x="13410608" y="8303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 rot="14400000">
              <a:off x="13022313" y="-588388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 rot="14400000">
              <a:off x="12247679" y="-192783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4400000">
              <a:off x="11860687" y="-2599256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8"/>
            <p:cNvSpPr>
              <a:spLocks noEditPoints="1"/>
            </p:cNvSpPr>
            <p:nvPr/>
          </p:nvSpPr>
          <p:spPr bwMode="auto">
            <a:xfrm rot="14400000">
              <a:off x="11087680" y="-3937016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9"/>
            <p:cNvSpPr>
              <a:spLocks noEditPoints="1"/>
            </p:cNvSpPr>
            <p:nvPr/>
          </p:nvSpPr>
          <p:spPr bwMode="auto">
            <a:xfrm rot="14400000">
              <a:off x="10699712" y="-460899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50"/>
            <p:cNvSpPr>
              <a:spLocks noEditPoints="1"/>
            </p:cNvSpPr>
            <p:nvPr/>
          </p:nvSpPr>
          <p:spPr bwMode="auto">
            <a:xfrm rot="14400000">
              <a:off x="9928657" y="-594788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251"/>
            <p:cNvSpPr>
              <a:spLocks noEditPoints="1"/>
            </p:cNvSpPr>
            <p:nvPr/>
          </p:nvSpPr>
          <p:spPr bwMode="auto">
            <a:xfrm rot="14400000">
              <a:off x="9539713" y="-661817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 rot="14400000">
              <a:off x="8765729" y="-7958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53"/>
            <p:cNvSpPr>
              <a:spLocks noEditPoints="1"/>
            </p:cNvSpPr>
            <p:nvPr/>
          </p:nvSpPr>
          <p:spPr bwMode="auto">
            <a:xfrm rot="14400000">
              <a:off x="8379713" y="-8629607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 rot="14400000">
              <a:off x="14567420" y="743246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 rot="14400000">
              <a:off x="14182381" y="72957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 rot="14400000">
              <a:off x="13407421" y="-1265931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 rot="14400000">
              <a:off x="13019453" y="-1937912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 rot="14400000">
              <a:off x="12247422" y="-3277363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 rot="14400000">
              <a:off x="11859780" y="-3947653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 rot="14400000">
              <a:off x="11085796" y="-5288232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 rot="14400000">
              <a:off x="10699455" y="-5958521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62"/>
            <p:cNvSpPr>
              <a:spLocks noEditPoints="1"/>
            </p:cNvSpPr>
            <p:nvPr/>
          </p:nvSpPr>
          <p:spPr bwMode="auto">
            <a:xfrm rot="14400000">
              <a:off x="9924820" y="-7297973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 rot="14400000">
              <a:off x="9537828" y="-796939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 rot="14400000">
              <a:off x="14567407" y="-584848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 rot="14400000">
              <a:off x="14179113" y="-1256266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6"/>
            <p:cNvSpPr>
              <a:spLocks noEditPoints="1"/>
            </p:cNvSpPr>
            <p:nvPr/>
          </p:nvSpPr>
          <p:spPr bwMode="auto">
            <a:xfrm rot="14400000">
              <a:off x="13404478" y="-2595717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 rot="14400000">
              <a:off x="13017487" y="-3267134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8"/>
            <p:cNvSpPr>
              <a:spLocks noEditPoints="1"/>
            </p:cNvSpPr>
            <p:nvPr/>
          </p:nvSpPr>
          <p:spPr bwMode="auto">
            <a:xfrm rot="14400000">
              <a:off x="12244479" y="-4604894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9"/>
            <p:cNvSpPr>
              <a:spLocks noEditPoints="1"/>
            </p:cNvSpPr>
            <p:nvPr/>
          </p:nvSpPr>
          <p:spPr bwMode="auto">
            <a:xfrm rot="14400000">
              <a:off x="11856511" y="-5276875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 rot="14400000">
              <a:off x="11085457" y="-6615763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71"/>
            <p:cNvSpPr>
              <a:spLocks noEditPoints="1"/>
            </p:cNvSpPr>
            <p:nvPr/>
          </p:nvSpPr>
          <p:spPr bwMode="auto">
            <a:xfrm rot="14400000">
              <a:off x="10696512" y="-728605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272"/>
            <p:cNvSpPr>
              <a:spLocks noEditPoints="1"/>
            </p:cNvSpPr>
            <p:nvPr/>
          </p:nvSpPr>
          <p:spPr bwMode="auto">
            <a:xfrm rot="14400000">
              <a:off x="9922528" y="-8626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 rot="14400000">
              <a:off x="9536513" y="-9297485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74"/>
            <p:cNvSpPr>
              <a:spLocks noEditPoints="1"/>
            </p:cNvSpPr>
            <p:nvPr/>
          </p:nvSpPr>
          <p:spPr bwMode="auto">
            <a:xfrm rot="14400000">
              <a:off x="15724219" y="75368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75"/>
            <p:cNvSpPr>
              <a:spLocks noEditPoints="1"/>
            </p:cNvSpPr>
            <p:nvPr/>
          </p:nvSpPr>
          <p:spPr bwMode="auto">
            <a:xfrm rot="14400000">
              <a:off x="15339181" y="-594922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 rot="14400000">
              <a:off x="14564220" y="-193381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7"/>
            <p:cNvSpPr>
              <a:spLocks noEditPoints="1"/>
            </p:cNvSpPr>
            <p:nvPr/>
          </p:nvSpPr>
          <p:spPr bwMode="auto">
            <a:xfrm rot="14400000">
              <a:off x="14176252" y="-2605790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8"/>
            <p:cNvSpPr>
              <a:spLocks noEditPoints="1"/>
            </p:cNvSpPr>
            <p:nvPr/>
          </p:nvSpPr>
          <p:spPr bwMode="auto">
            <a:xfrm rot="14400000">
              <a:off x="13404221" y="-3945242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9"/>
            <p:cNvSpPr>
              <a:spLocks noEditPoints="1"/>
            </p:cNvSpPr>
            <p:nvPr/>
          </p:nvSpPr>
          <p:spPr bwMode="auto">
            <a:xfrm rot="14400000">
              <a:off x="13016579" y="-4615531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80"/>
            <p:cNvSpPr>
              <a:spLocks noEditPoints="1"/>
            </p:cNvSpPr>
            <p:nvPr/>
          </p:nvSpPr>
          <p:spPr bwMode="auto">
            <a:xfrm rot="14400000">
              <a:off x="12242595" y="-5956110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81"/>
            <p:cNvSpPr>
              <a:spLocks noEditPoints="1"/>
            </p:cNvSpPr>
            <p:nvPr/>
          </p:nvSpPr>
          <p:spPr bwMode="auto">
            <a:xfrm rot="14400000">
              <a:off x="11856254" y="-662640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82"/>
            <p:cNvSpPr>
              <a:spLocks noEditPoints="1"/>
            </p:cNvSpPr>
            <p:nvPr/>
          </p:nvSpPr>
          <p:spPr bwMode="auto">
            <a:xfrm rot="14400000">
              <a:off x="11081619" y="-7965852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83"/>
            <p:cNvSpPr>
              <a:spLocks noEditPoints="1"/>
            </p:cNvSpPr>
            <p:nvPr/>
          </p:nvSpPr>
          <p:spPr bwMode="auto">
            <a:xfrm rot="14400000">
              <a:off x="10694628" y="-8637268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84"/>
            <p:cNvSpPr>
              <a:spLocks noEditPoints="1"/>
            </p:cNvSpPr>
            <p:nvPr/>
          </p:nvSpPr>
          <p:spPr bwMode="auto">
            <a:xfrm rot="14400000">
              <a:off x="15724206" y="-1252727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285"/>
            <p:cNvSpPr>
              <a:spLocks noEditPoints="1"/>
            </p:cNvSpPr>
            <p:nvPr/>
          </p:nvSpPr>
          <p:spPr bwMode="auto">
            <a:xfrm rot="14400000">
              <a:off x="15335912" y="-192414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286"/>
            <p:cNvSpPr>
              <a:spLocks noEditPoints="1"/>
            </p:cNvSpPr>
            <p:nvPr/>
          </p:nvSpPr>
          <p:spPr bwMode="auto">
            <a:xfrm rot="14400000">
              <a:off x="14561278" y="-3263596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7"/>
            <p:cNvSpPr>
              <a:spLocks noEditPoints="1"/>
            </p:cNvSpPr>
            <p:nvPr/>
          </p:nvSpPr>
          <p:spPr bwMode="auto">
            <a:xfrm rot="14400000">
              <a:off x="14174286" y="-3935012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8"/>
            <p:cNvSpPr>
              <a:spLocks noEditPoints="1"/>
            </p:cNvSpPr>
            <p:nvPr/>
          </p:nvSpPr>
          <p:spPr bwMode="auto">
            <a:xfrm rot="14400000">
              <a:off x="13401278" y="-5272773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9"/>
            <p:cNvSpPr>
              <a:spLocks noEditPoints="1"/>
            </p:cNvSpPr>
            <p:nvPr/>
          </p:nvSpPr>
          <p:spPr bwMode="auto">
            <a:xfrm rot="14400000">
              <a:off x="13013310" y="-594475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 rot="14400000">
              <a:off x="12242256" y="-7283642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91"/>
            <p:cNvSpPr>
              <a:spLocks noEditPoints="1"/>
            </p:cNvSpPr>
            <p:nvPr/>
          </p:nvSpPr>
          <p:spPr bwMode="auto">
            <a:xfrm rot="14400000">
              <a:off x="11853311" y="-795393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92"/>
            <p:cNvSpPr>
              <a:spLocks noEditPoints="1"/>
            </p:cNvSpPr>
            <p:nvPr/>
          </p:nvSpPr>
          <p:spPr bwMode="auto">
            <a:xfrm rot="14400000">
              <a:off x="11079327" y="-9294510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93"/>
            <p:cNvSpPr>
              <a:spLocks noEditPoints="1"/>
            </p:cNvSpPr>
            <p:nvPr/>
          </p:nvSpPr>
          <p:spPr bwMode="auto">
            <a:xfrm rot="14400000">
              <a:off x="10693312" y="-9965364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94"/>
            <p:cNvSpPr>
              <a:spLocks noEditPoints="1"/>
            </p:cNvSpPr>
            <p:nvPr/>
          </p:nvSpPr>
          <p:spPr bwMode="auto">
            <a:xfrm rot="14400000">
              <a:off x="16881019" y="-592511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 rot="14400000">
              <a:off x="16495980" y="-1262800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96"/>
            <p:cNvSpPr>
              <a:spLocks noEditPoints="1"/>
            </p:cNvSpPr>
            <p:nvPr/>
          </p:nvSpPr>
          <p:spPr bwMode="auto">
            <a:xfrm rot="14400000">
              <a:off x="15721019" y="-260168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7"/>
            <p:cNvSpPr>
              <a:spLocks noEditPoints="1"/>
            </p:cNvSpPr>
            <p:nvPr/>
          </p:nvSpPr>
          <p:spPr bwMode="auto">
            <a:xfrm rot="14400000">
              <a:off x="15333051" y="-327366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8"/>
            <p:cNvSpPr>
              <a:spLocks noEditPoints="1"/>
            </p:cNvSpPr>
            <p:nvPr/>
          </p:nvSpPr>
          <p:spPr bwMode="auto">
            <a:xfrm rot="14400000">
              <a:off x="14561021" y="-4613120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299"/>
            <p:cNvSpPr>
              <a:spLocks noEditPoints="1"/>
            </p:cNvSpPr>
            <p:nvPr/>
          </p:nvSpPr>
          <p:spPr bwMode="auto">
            <a:xfrm rot="14400000">
              <a:off x="14173378" y="-5283409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4400000">
              <a:off x="13399394" y="-6623989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301"/>
            <p:cNvSpPr>
              <a:spLocks noEditPoints="1"/>
            </p:cNvSpPr>
            <p:nvPr/>
          </p:nvSpPr>
          <p:spPr bwMode="auto">
            <a:xfrm rot="14400000">
              <a:off x="13013053" y="-729427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302"/>
            <p:cNvSpPr>
              <a:spLocks noEditPoints="1"/>
            </p:cNvSpPr>
            <p:nvPr/>
          </p:nvSpPr>
          <p:spPr bwMode="auto">
            <a:xfrm rot="14400000">
              <a:off x="12238418" y="-8633730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303"/>
            <p:cNvSpPr>
              <a:spLocks noEditPoints="1"/>
            </p:cNvSpPr>
            <p:nvPr/>
          </p:nvSpPr>
          <p:spPr bwMode="auto">
            <a:xfrm rot="14400000">
              <a:off x="11851427" y="-930514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304"/>
            <p:cNvSpPr>
              <a:spLocks noEditPoints="1"/>
            </p:cNvSpPr>
            <p:nvPr/>
          </p:nvSpPr>
          <p:spPr bwMode="auto">
            <a:xfrm rot="14400000">
              <a:off x="16881005" y="-1920605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305"/>
            <p:cNvSpPr>
              <a:spLocks noEditPoints="1"/>
            </p:cNvSpPr>
            <p:nvPr/>
          </p:nvSpPr>
          <p:spPr bwMode="auto">
            <a:xfrm rot="14400000">
              <a:off x="16492711" y="-2592023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306"/>
            <p:cNvSpPr>
              <a:spLocks noEditPoints="1"/>
            </p:cNvSpPr>
            <p:nvPr/>
          </p:nvSpPr>
          <p:spPr bwMode="auto">
            <a:xfrm rot="14400000">
              <a:off x="15718077" y="-3931474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307"/>
            <p:cNvSpPr>
              <a:spLocks noEditPoints="1"/>
            </p:cNvSpPr>
            <p:nvPr/>
          </p:nvSpPr>
          <p:spPr bwMode="auto">
            <a:xfrm rot="14400000">
              <a:off x="15331085" y="-4602891"/>
              <a:ext cx="106756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8"/>
            <p:cNvSpPr>
              <a:spLocks noEditPoints="1"/>
            </p:cNvSpPr>
            <p:nvPr/>
          </p:nvSpPr>
          <p:spPr bwMode="auto">
            <a:xfrm rot="14400000">
              <a:off x="14558078" y="-5940651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9"/>
            <p:cNvSpPr>
              <a:spLocks noEditPoints="1"/>
            </p:cNvSpPr>
            <p:nvPr/>
          </p:nvSpPr>
          <p:spPr bwMode="auto">
            <a:xfrm rot="14400000">
              <a:off x="14170109" y="-6612632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10"/>
            <p:cNvSpPr>
              <a:spLocks noEditPoints="1"/>
            </p:cNvSpPr>
            <p:nvPr/>
          </p:nvSpPr>
          <p:spPr bwMode="auto">
            <a:xfrm rot="14400000">
              <a:off x="13399055" y="-7951520"/>
              <a:ext cx="104153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11"/>
            <p:cNvSpPr>
              <a:spLocks noEditPoints="1"/>
            </p:cNvSpPr>
            <p:nvPr/>
          </p:nvSpPr>
          <p:spPr bwMode="auto">
            <a:xfrm rot="14400000">
              <a:off x="13010110" y="-8621809"/>
              <a:ext cx="108059" cy="104153"/>
            </a:xfrm>
            <a:custGeom>
              <a:avLst/>
              <a:gdLst>
                <a:gd name="T0" fmla="*/ 18 w 35"/>
                <a:gd name="T1" fmla="*/ 4 h 34"/>
                <a:gd name="T2" fmla="*/ 31 w 35"/>
                <a:gd name="T3" fmla="*/ 17 h 34"/>
                <a:gd name="T4" fmla="*/ 18 w 35"/>
                <a:gd name="T5" fmla="*/ 30 h 34"/>
                <a:gd name="T6" fmla="*/ 4 w 35"/>
                <a:gd name="T7" fmla="*/ 17 h 34"/>
                <a:gd name="T8" fmla="*/ 18 w 35"/>
                <a:gd name="T9" fmla="*/ 4 h 34"/>
                <a:gd name="T10" fmla="*/ 18 w 35"/>
                <a:gd name="T11" fmla="*/ 0 h 34"/>
                <a:gd name="T12" fmla="*/ 0 w 35"/>
                <a:gd name="T13" fmla="*/ 17 h 34"/>
                <a:gd name="T14" fmla="*/ 18 w 35"/>
                <a:gd name="T15" fmla="*/ 34 h 34"/>
                <a:gd name="T16" fmla="*/ 35 w 35"/>
                <a:gd name="T17" fmla="*/ 17 h 34"/>
                <a:gd name="T18" fmla="*/ 18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8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312"/>
            <p:cNvSpPr>
              <a:spLocks noEditPoints="1"/>
            </p:cNvSpPr>
            <p:nvPr/>
          </p:nvSpPr>
          <p:spPr bwMode="auto">
            <a:xfrm rot="14400000">
              <a:off x="12236127" y="-9962389"/>
              <a:ext cx="108059" cy="104153"/>
            </a:xfrm>
            <a:custGeom>
              <a:avLst/>
              <a:gdLst>
                <a:gd name="T0" fmla="*/ 17 w 35"/>
                <a:gd name="T1" fmla="*/ 4 h 34"/>
                <a:gd name="T2" fmla="*/ 31 w 35"/>
                <a:gd name="T3" fmla="*/ 17 h 34"/>
                <a:gd name="T4" fmla="*/ 17 w 35"/>
                <a:gd name="T5" fmla="*/ 30 h 34"/>
                <a:gd name="T6" fmla="*/ 4 w 35"/>
                <a:gd name="T7" fmla="*/ 17 h 34"/>
                <a:gd name="T8" fmla="*/ 17 w 35"/>
                <a:gd name="T9" fmla="*/ 4 h 34"/>
                <a:gd name="T10" fmla="*/ 17 w 35"/>
                <a:gd name="T11" fmla="*/ 0 h 34"/>
                <a:gd name="T12" fmla="*/ 0 w 35"/>
                <a:gd name="T13" fmla="*/ 17 h 34"/>
                <a:gd name="T14" fmla="*/ 17 w 35"/>
                <a:gd name="T15" fmla="*/ 34 h 34"/>
                <a:gd name="T16" fmla="*/ 35 w 35"/>
                <a:gd name="T17" fmla="*/ 17 h 34"/>
                <a:gd name="T18" fmla="*/ 17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4"/>
                    <a:pt x="25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313"/>
            <p:cNvSpPr>
              <a:spLocks noEditPoints="1"/>
            </p:cNvSpPr>
            <p:nvPr/>
          </p:nvSpPr>
          <p:spPr bwMode="auto">
            <a:xfrm rot="14400000">
              <a:off x="11850111" y="-10633242"/>
              <a:ext cx="105455" cy="104153"/>
            </a:xfrm>
            <a:custGeom>
              <a:avLst/>
              <a:gdLst>
                <a:gd name="T0" fmla="*/ 17 w 34"/>
                <a:gd name="T1" fmla="*/ 4 h 34"/>
                <a:gd name="T2" fmla="*/ 30 w 34"/>
                <a:gd name="T3" fmla="*/ 17 h 34"/>
                <a:gd name="T4" fmla="*/ 17 w 34"/>
                <a:gd name="T5" fmla="*/ 30 h 34"/>
                <a:gd name="T6" fmla="*/ 4 w 34"/>
                <a:gd name="T7" fmla="*/ 17 h 34"/>
                <a:gd name="T8" fmla="*/ 17 w 34"/>
                <a:gd name="T9" fmla="*/ 4 h 34"/>
                <a:gd name="T10" fmla="*/ 17 w 34"/>
                <a:gd name="T11" fmla="*/ 0 h 34"/>
                <a:gd name="T12" fmla="*/ 0 w 34"/>
                <a:gd name="T13" fmla="*/ 17 h 34"/>
                <a:gd name="T14" fmla="*/ 17 w 34"/>
                <a:gd name="T15" fmla="*/ 34 h 34"/>
                <a:gd name="T16" fmla="*/ 34 w 34"/>
                <a:gd name="T17" fmla="*/ 17 h 34"/>
                <a:gd name="T18" fmla="*/ 17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14"/>
            <p:cNvSpPr>
              <a:spLocks noEditPoints="1"/>
            </p:cNvSpPr>
            <p:nvPr/>
          </p:nvSpPr>
          <p:spPr bwMode="auto">
            <a:xfrm rot="14400000">
              <a:off x="18037818" y="-1260389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15"/>
            <p:cNvSpPr>
              <a:spLocks noEditPoints="1"/>
            </p:cNvSpPr>
            <p:nvPr/>
          </p:nvSpPr>
          <p:spPr bwMode="auto">
            <a:xfrm rot="14400000">
              <a:off x="17652779" y="-1930678"/>
              <a:ext cx="104153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16"/>
            <p:cNvSpPr>
              <a:spLocks noEditPoints="1"/>
            </p:cNvSpPr>
            <p:nvPr/>
          </p:nvSpPr>
          <p:spPr bwMode="auto">
            <a:xfrm rot="14400000">
              <a:off x="16877819" y="-3269566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17"/>
            <p:cNvSpPr>
              <a:spLocks noEditPoints="1"/>
            </p:cNvSpPr>
            <p:nvPr/>
          </p:nvSpPr>
          <p:spPr bwMode="auto">
            <a:xfrm rot="14400000">
              <a:off x="16489850" y="-3941547"/>
              <a:ext cx="108059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18"/>
            <p:cNvSpPr>
              <a:spLocks noEditPoints="1"/>
            </p:cNvSpPr>
            <p:nvPr/>
          </p:nvSpPr>
          <p:spPr bwMode="auto">
            <a:xfrm rot="14400000">
              <a:off x="15717820" y="-5280998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7"/>
                    <a:pt x="7" y="35"/>
                    <a:pt x="17" y="35"/>
                  </a:cubicBezTo>
                  <a:cubicBezTo>
                    <a:pt x="26" y="35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9"/>
            <p:cNvSpPr>
              <a:spLocks noEditPoints="1"/>
            </p:cNvSpPr>
            <p:nvPr/>
          </p:nvSpPr>
          <p:spPr bwMode="auto">
            <a:xfrm rot="14400000">
              <a:off x="15330177" y="-5951288"/>
              <a:ext cx="106756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20"/>
            <p:cNvSpPr>
              <a:spLocks noEditPoints="1"/>
            </p:cNvSpPr>
            <p:nvPr/>
          </p:nvSpPr>
          <p:spPr bwMode="auto">
            <a:xfrm rot="14400000">
              <a:off x="14556193" y="-7291867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21"/>
            <p:cNvSpPr>
              <a:spLocks noEditPoints="1"/>
            </p:cNvSpPr>
            <p:nvPr/>
          </p:nvSpPr>
          <p:spPr bwMode="auto">
            <a:xfrm rot="14400000">
              <a:off x="14169853" y="-7962156"/>
              <a:ext cx="105455" cy="108059"/>
            </a:xfrm>
            <a:custGeom>
              <a:avLst/>
              <a:gdLst>
                <a:gd name="T0" fmla="*/ 17 w 34"/>
                <a:gd name="T1" fmla="*/ 4 h 35"/>
                <a:gd name="T2" fmla="*/ 30 w 34"/>
                <a:gd name="T3" fmla="*/ 17 h 35"/>
                <a:gd name="T4" fmla="*/ 17 w 34"/>
                <a:gd name="T5" fmla="*/ 31 h 35"/>
                <a:gd name="T6" fmla="*/ 4 w 34"/>
                <a:gd name="T7" fmla="*/ 17 h 35"/>
                <a:gd name="T8" fmla="*/ 17 w 34"/>
                <a:gd name="T9" fmla="*/ 4 h 35"/>
                <a:gd name="T10" fmla="*/ 17 w 34"/>
                <a:gd name="T11" fmla="*/ 0 h 35"/>
                <a:gd name="T12" fmla="*/ 0 w 34"/>
                <a:gd name="T13" fmla="*/ 17 h 35"/>
                <a:gd name="T14" fmla="*/ 17 w 34"/>
                <a:gd name="T15" fmla="*/ 35 h 35"/>
                <a:gd name="T16" fmla="*/ 34 w 34"/>
                <a:gd name="T17" fmla="*/ 17 h 35"/>
                <a:gd name="T18" fmla="*/ 17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7" y="4"/>
                  </a:moveTo>
                  <a:cubicBezTo>
                    <a:pt x="24" y="4"/>
                    <a:pt x="30" y="10"/>
                    <a:pt x="30" y="17"/>
                  </a:cubicBezTo>
                  <a:cubicBezTo>
                    <a:pt x="30" y="25"/>
                    <a:pt x="24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22"/>
            <p:cNvSpPr>
              <a:spLocks noEditPoints="1"/>
            </p:cNvSpPr>
            <p:nvPr/>
          </p:nvSpPr>
          <p:spPr bwMode="auto">
            <a:xfrm rot="14400000">
              <a:off x="13395218" y="-9301608"/>
              <a:ext cx="108059" cy="108059"/>
            </a:xfrm>
            <a:custGeom>
              <a:avLst/>
              <a:gdLst>
                <a:gd name="T0" fmla="*/ 18 w 35"/>
                <a:gd name="T1" fmla="*/ 4 h 35"/>
                <a:gd name="T2" fmla="*/ 31 w 35"/>
                <a:gd name="T3" fmla="*/ 17 h 35"/>
                <a:gd name="T4" fmla="*/ 18 w 35"/>
                <a:gd name="T5" fmla="*/ 31 h 35"/>
                <a:gd name="T6" fmla="*/ 4 w 35"/>
                <a:gd name="T7" fmla="*/ 17 h 35"/>
                <a:gd name="T8" fmla="*/ 18 w 35"/>
                <a:gd name="T9" fmla="*/ 4 h 35"/>
                <a:gd name="T10" fmla="*/ 18 w 35"/>
                <a:gd name="T11" fmla="*/ 0 h 35"/>
                <a:gd name="T12" fmla="*/ 0 w 35"/>
                <a:gd name="T13" fmla="*/ 17 h 35"/>
                <a:gd name="T14" fmla="*/ 18 w 35"/>
                <a:gd name="T15" fmla="*/ 35 h 35"/>
                <a:gd name="T16" fmla="*/ 35 w 35"/>
                <a:gd name="T17" fmla="*/ 17 h 35"/>
                <a:gd name="T18" fmla="*/ 18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8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8" y="4"/>
                  </a:cubicBezTo>
                  <a:moveTo>
                    <a:pt x="18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23"/>
            <p:cNvSpPr>
              <a:spLocks noEditPoints="1"/>
            </p:cNvSpPr>
            <p:nvPr/>
          </p:nvSpPr>
          <p:spPr bwMode="auto">
            <a:xfrm rot="14400000">
              <a:off x="13008226" y="-9973025"/>
              <a:ext cx="106756" cy="108059"/>
            </a:xfrm>
            <a:custGeom>
              <a:avLst/>
              <a:gdLst>
                <a:gd name="T0" fmla="*/ 17 w 35"/>
                <a:gd name="T1" fmla="*/ 4 h 35"/>
                <a:gd name="T2" fmla="*/ 31 w 35"/>
                <a:gd name="T3" fmla="*/ 17 h 35"/>
                <a:gd name="T4" fmla="*/ 17 w 35"/>
                <a:gd name="T5" fmla="*/ 31 h 35"/>
                <a:gd name="T6" fmla="*/ 4 w 35"/>
                <a:gd name="T7" fmla="*/ 17 h 35"/>
                <a:gd name="T8" fmla="*/ 17 w 35"/>
                <a:gd name="T9" fmla="*/ 4 h 35"/>
                <a:gd name="T10" fmla="*/ 17 w 35"/>
                <a:gd name="T11" fmla="*/ 0 h 35"/>
                <a:gd name="T12" fmla="*/ 0 w 35"/>
                <a:gd name="T13" fmla="*/ 17 h 35"/>
                <a:gd name="T14" fmla="*/ 17 w 35"/>
                <a:gd name="T15" fmla="*/ 35 h 35"/>
                <a:gd name="T16" fmla="*/ 35 w 35"/>
                <a:gd name="T17" fmla="*/ 17 h 35"/>
                <a:gd name="T18" fmla="*/ 17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4"/>
                  </a:moveTo>
                  <a:cubicBezTo>
                    <a:pt x="25" y="4"/>
                    <a:pt x="31" y="10"/>
                    <a:pt x="31" y="17"/>
                  </a:cubicBezTo>
                  <a:cubicBezTo>
                    <a:pt x="31" y="25"/>
                    <a:pt x="25" y="31"/>
                    <a:pt x="17" y="31"/>
                  </a:cubicBezTo>
                  <a:cubicBezTo>
                    <a:pt x="10" y="31"/>
                    <a:pt x="4" y="25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</a:path>
              </a:pathLst>
            </a:custGeom>
            <a:solidFill>
              <a:srgbClr val="999999"/>
            </a:solidFill>
            <a:ln w="9525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26083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A5C00-292E-45A2-A2B5-1F6E3738902A}" type="datetimeFigureOut">
              <a:rPr lang="id-ID" smtClean="0"/>
              <a:t>21/08/2025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18E72-FEC3-4883-A827-22C56F3B664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9379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49" r:id="rId2"/>
    <p:sldLayoutId id="2147483650" r:id="rId3"/>
    <p:sldLayoutId id="2147483703" r:id="rId4"/>
    <p:sldLayoutId id="2147483698" r:id="rId5"/>
    <p:sldLayoutId id="2147483702" r:id="rId6"/>
    <p:sldLayoutId id="2147483700" r:id="rId7"/>
    <p:sldLayoutId id="2147483697" r:id="rId8"/>
    <p:sldLayoutId id="2147483699" r:id="rId9"/>
    <p:sldLayoutId id="2147483665" r:id="rId10"/>
    <p:sldLayoutId id="2147483664" r:id="rId11"/>
    <p:sldLayoutId id="2147483663" r:id="rId12"/>
    <p:sldLayoutId id="2147483662" r:id="rId13"/>
    <p:sldLayoutId id="2147483661" r:id="rId14"/>
    <p:sldLayoutId id="2147483660" r:id="rId15"/>
    <p:sldLayoutId id="2147483689" r:id="rId16"/>
    <p:sldLayoutId id="2147483705" r:id="rId17"/>
    <p:sldLayoutId id="2147483706" r:id="rId18"/>
    <p:sldLayoutId id="2147483723" r:id="rId19"/>
    <p:sldLayoutId id="2147483725" r:id="rId20"/>
    <p:sldLayoutId id="2147483724" r:id="rId21"/>
    <p:sldLayoutId id="2147483728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5.emf"/><Relationship Id="rId4" Type="http://schemas.openxmlformats.org/officeDocument/2006/relationships/chart" Target="../charts/chart1.xml"/><Relationship Id="rId9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95877" y="496984"/>
            <a:ext cx="2857496" cy="6056897"/>
            <a:chOff x="5095877" y="496984"/>
            <a:chExt cx="2857496" cy="6056897"/>
          </a:xfrm>
          <a:solidFill>
            <a:schemeClr val="bg1">
              <a:lumMod val="95000"/>
            </a:schemeClr>
          </a:solidFill>
        </p:grpSpPr>
        <p:sp>
          <p:nvSpPr>
            <p:cNvPr id="4" name="Parallelogram 3"/>
            <p:cNvSpPr/>
            <p:nvPr/>
          </p:nvSpPr>
          <p:spPr>
            <a:xfrm>
              <a:off x="5429252" y="2387601"/>
              <a:ext cx="2149473" cy="4166280"/>
            </a:xfrm>
            <a:custGeom>
              <a:avLst/>
              <a:gdLst>
                <a:gd name="connsiteX0" fmla="*/ 0 w 514349"/>
                <a:gd name="connsiteY0" fmla="*/ 4567918 h 4567918"/>
                <a:gd name="connsiteX1" fmla="*/ 166685 w 514349"/>
                <a:gd name="connsiteY1" fmla="*/ 0 h 4567918"/>
                <a:gd name="connsiteX2" fmla="*/ 514349 w 514349"/>
                <a:gd name="connsiteY2" fmla="*/ 0 h 4567918"/>
                <a:gd name="connsiteX3" fmla="*/ 347664 w 514349"/>
                <a:gd name="connsiteY3" fmla="*/ 4567918 h 4567918"/>
                <a:gd name="connsiteX4" fmla="*/ 0 w 51434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347664 w 2209799"/>
                <a:gd name="connsiteY3" fmla="*/ 4567918 h 4567918"/>
                <a:gd name="connsiteX4" fmla="*/ 0 w 220979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423864 w 2209799"/>
                <a:gd name="connsiteY3" fmla="*/ 4539343 h 4567918"/>
                <a:gd name="connsiteX4" fmla="*/ 0 w 2209799"/>
                <a:gd name="connsiteY4" fmla="*/ 4567918 h 4567918"/>
                <a:gd name="connsiteX0" fmla="*/ 0 w 2209799"/>
                <a:gd name="connsiteY0" fmla="*/ 4244068 h 4244068"/>
                <a:gd name="connsiteX1" fmla="*/ 1957385 w 2209799"/>
                <a:gd name="connsiteY1" fmla="*/ 0 h 4244068"/>
                <a:gd name="connsiteX2" fmla="*/ 2209799 w 2209799"/>
                <a:gd name="connsiteY2" fmla="*/ 28575 h 4244068"/>
                <a:gd name="connsiteX3" fmla="*/ 423864 w 2209799"/>
                <a:gd name="connsiteY3" fmla="*/ 4215493 h 4244068"/>
                <a:gd name="connsiteX4" fmla="*/ 0 w 2209799"/>
                <a:gd name="connsiteY4" fmla="*/ 4244068 h 4244068"/>
                <a:gd name="connsiteX0" fmla="*/ 0 w 2209799"/>
                <a:gd name="connsiteY0" fmla="*/ 4220255 h 4220255"/>
                <a:gd name="connsiteX1" fmla="*/ 1824035 w 2209799"/>
                <a:gd name="connsiteY1" fmla="*/ 0 h 4220255"/>
                <a:gd name="connsiteX2" fmla="*/ 2209799 w 2209799"/>
                <a:gd name="connsiteY2" fmla="*/ 4762 h 4220255"/>
                <a:gd name="connsiteX3" fmla="*/ 423864 w 2209799"/>
                <a:gd name="connsiteY3" fmla="*/ 4191680 h 4220255"/>
                <a:gd name="connsiteX4" fmla="*/ 0 w 2209799"/>
                <a:gd name="connsiteY4" fmla="*/ 4220255 h 4220255"/>
                <a:gd name="connsiteX0" fmla="*/ 0 w 2033586"/>
                <a:gd name="connsiteY0" fmla="*/ 4210730 h 4210730"/>
                <a:gd name="connsiteX1" fmla="*/ 1647822 w 2033586"/>
                <a:gd name="connsiteY1" fmla="*/ 0 h 4210730"/>
                <a:gd name="connsiteX2" fmla="*/ 2033586 w 2033586"/>
                <a:gd name="connsiteY2" fmla="*/ 4762 h 4210730"/>
                <a:gd name="connsiteX3" fmla="*/ 247651 w 2033586"/>
                <a:gd name="connsiteY3" fmla="*/ 4191680 h 4210730"/>
                <a:gd name="connsiteX4" fmla="*/ 0 w 2033586"/>
                <a:gd name="connsiteY4" fmla="*/ 4210730 h 4210730"/>
                <a:gd name="connsiteX0" fmla="*/ 0 w 2133598"/>
                <a:gd name="connsiteY0" fmla="*/ 4177392 h 4191680"/>
                <a:gd name="connsiteX1" fmla="*/ 1747834 w 2133598"/>
                <a:gd name="connsiteY1" fmla="*/ 0 h 4191680"/>
                <a:gd name="connsiteX2" fmla="*/ 2133598 w 2133598"/>
                <a:gd name="connsiteY2" fmla="*/ 4762 h 4191680"/>
                <a:gd name="connsiteX3" fmla="*/ 347663 w 2133598"/>
                <a:gd name="connsiteY3" fmla="*/ 4191680 h 4191680"/>
                <a:gd name="connsiteX4" fmla="*/ 0 w 2133598"/>
                <a:gd name="connsiteY4" fmla="*/ 4177392 h 4191680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00038 w 2133598"/>
                <a:gd name="connsiteY3" fmla="*/ 415358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57188 w 2133598"/>
                <a:gd name="connsiteY3" fmla="*/ 413453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28613 w 2133598"/>
                <a:gd name="connsiteY3" fmla="*/ 413453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41313 w 2133598"/>
                <a:gd name="connsiteY3" fmla="*/ 4147230 h 4177392"/>
                <a:gd name="connsiteX4" fmla="*/ 0 w 2133598"/>
                <a:gd name="connsiteY4" fmla="*/ 4177392 h 4177392"/>
                <a:gd name="connsiteX0" fmla="*/ 0 w 2149473"/>
                <a:gd name="connsiteY0" fmla="*/ 4177392 h 4177392"/>
                <a:gd name="connsiteX1" fmla="*/ 1747834 w 2149473"/>
                <a:gd name="connsiteY1" fmla="*/ 0 h 4177392"/>
                <a:gd name="connsiteX2" fmla="*/ 2149473 w 2149473"/>
                <a:gd name="connsiteY2" fmla="*/ 11112 h 4177392"/>
                <a:gd name="connsiteX3" fmla="*/ 341313 w 2149473"/>
                <a:gd name="connsiteY3" fmla="*/ 4147230 h 4177392"/>
                <a:gd name="connsiteX4" fmla="*/ 0 w 2149473"/>
                <a:gd name="connsiteY4" fmla="*/ 4177392 h 4177392"/>
                <a:gd name="connsiteX0" fmla="*/ 0 w 2149473"/>
                <a:gd name="connsiteY0" fmla="*/ 4166280 h 4166280"/>
                <a:gd name="connsiteX1" fmla="*/ 1795459 w 2149473"/>
                <a:gd name="connsiteY1" fmla="*/ 14288 h 4166280"/>
                <a:gd name="connsiteX2" fmla="*/ 2149473 w 2149473"/>
                <a:gd name="connsiteY2" fmla="*/ 0 h 4166280"/>
                <a:gd name="connsiteX3" fmla="*/ 341313 w 2149473"/>
                <a:gd name="connsiteY3" fmla="*/ 4136118 h 4166280"/>
                <a:gd name="connsiteX4" fmla="*/ 0 w 2149473"/>
                <a:gd name="connsiteY4" fmla="*/ 4166280 h 4166280"/>
                <a:gd name="connsiteX0" fmla="*/ 0 w 2149473"/>
                <a:gd name="connsiteY0" fmla="*/ 4166280 h 4166280"/>
                <a:gd name="connsiteX1" fmla="*/ 1795459 w 2149473"/>
                <a:gd name="connsiteY1" fmla="*/ 14288 h 4166280"/>
                <a:gd name="connsiteX2" fmla="*/ 2149473 w 2149473"/>
                <a:gd name="connsiteY2" fmla="*/ 0 h 4166280"/>
                <a:gd name="connsiteX3" fmla="*/ 322263 w 2149473"/>
                <a:gd name="connsiteY3" fmla="*/ 4126593 h 4166280"/>
                <a:gd name="connsiteX4" fmla="*/ 0 w 2149473"/>
                <a:gd name="connsiteY4" fmla="*/ 4166280 h 4166280"/>
                <a:gd name="connsiteX0" fmla="*/ 0 w 2149473"/>
                <a:gd name="connsiteY0" fmla="*/ 4166280 h 4166280"/>
                <a:gd name="connsiteX1" fmla="*/ 1795459 w 2149473"/>
                <a:gd name="connsiteY1" fmla="*/ 14288 h 4166280"/>
                <a:gd name="connsiteX2" fmla="*/ 2149473 w 2149473"/>
                <a:gd name="connsiteY2" fmla="*/ 0 h 4166280"/>
                <a:gd name="connsiteX3" fmla="*/ 341313 w 2149473"/>
                <a:gd name="connsiteY3" fmla="*/ 4126593 h 4166280"/>
                <a:gd name="connsiteX4" fmla="*/ 0 w 2149473"/>
                <a:gd name="connsiteY4" fmla="*/ 4166280 h 416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9473" h="4166280">
                  <a:moveTo>
                    <a:pt x="0" y="4166280"/>
                  </a:moveTo>
                  <a:lnTo>
                    <a:pt x="1795459" y="14288"/>
                  </a:lnTo>
                  <a:lnTo>
                    <a:pt x="2149473" y="0"/>
                  </a:lnTo>
                  <a:lnTo>
                    <a:pt x="341313" y="4126593"/>
                  </a:lnTo>
                  <a:lnTo>
                    <a:pt x="0" y="416628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Parallelogram 3"/>
            <p:cNvSpPr/>
            <p:nvPr/>
          </p:nvSpPr>
          <p:spPr>
            <a:xfrm>
              <a:off x="5095877" y="1235510"/>
              <a:ext cx="2133598" cy="4177392"/>
            </a:xfrm>
            <a:custGeom>
              <a:avLst/>
              <a:gdLst>
                <a:gd name="connsiteX0" fmla="*/ 0 w 514349"/>
                <a:gd name="connsiteY0" fmla="*/ 4567918 h 4567918"/>
                <a:gd name="connsiteX1" fmla="*/ 166685 w 514349"/>
                <a:gd name="connsiteY1" fmla="*/ 0 h 4567918"/>
                <a:gd name="connsiteX2" fmla="*/ 514349 w 514349"/>
                <a:gd name="connsiteY2" fmla="*/ 0 h 4567918"/>
                <a:gd name="connsiteX3" fmla="*/ 347664 w 514349"/>
                <a:gd name="connsiteY3" fmla="*/ 4567918 h 4567918"/>
                <a:gd name="connsiteX4" fmla="*/ 0 w 51434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347664 w 2209799"/>
                <a:gd name="connsiteY3" fmla="*/ 4567918 h 4567918"/>
                <a:gd name="connsiteX4" fmla="*/ 0 w 220979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423864 w 2209799"/>
                <a:gd name="connsiteY3" fmla="*/ 4539343 h 4567918"/>
                <a:gd name="connsiteX4" fmla="*/ 0 w 2209799"/>
                <a:gd name="connsiteY4" fmla="*/ 4567918 h 4567918"/>
                <a:gd name="connsiteX0" fmla="*/ 0 w 2209799"/>
                <a:gd name="connsiteY0" fmla="*/ 4244068 h 4244068"/>
                <a:gd name="connsiteX1" fmla="*/ 1957385 w 2209799"/>
                <a:gd name="connsiteY1" fmla="*/ 0 h 4244068"/>
                <a:gd name="connsiteX2" fmla="*/ 2209799 w 2209799"/>
                <a:gd name="connsiteY2" fmla="*/ 28575 h 4244068"/>
                <a:gd name="connsiteX3" fmla="*/ 423864 w 2209799"/>
                <a:gd name="connsiteY3" fmla="*/ 4215493 h 4244068"/>
                <a:gd name="connsiteX4" fmla="*/ 0 w 2209799"/>
                <a:gd name="connsiteY4" fmla="*/ 4244068 h 4244068"/>
                <a:gd name="connsiteX0" fmla="*/ 0 w 2209799"/>
                <a:gd name="connsiteY0" fmla="*/ 4220255 h 4220255"/>
                <a:gd name="connsiteX1" fmla="*/ 1824035 w 2209799"/>
                <a:gd name="connsiteY1" fmla="*/ 0 h 4220255"/>
                <a:gd name="connsiteX2" fmla="*/ 2209799 w 2209799"/>
                <a:gd name="connsiteY2" fmla="*/ 4762 h 4220255"/>
                <a:gd name="connsiteX3" fmla="*/ 423864 w 2209799"/>
                <a:gd name="connsiteY3" fmla="*/ 4191680 h 4220255"/>
                <a:gd name="connsiteX4" fmla="*/ 0 w 2209799"/>
                <a:gd name="connsiteY4" fmla="*/ 4220255 h 4220255"/>
                <a:gd name="connsiteX0" fmla="*/ 0 w 2033586"/>
                <a:gd name="connsiteY0" fmla="*/ 4210730 h 4210730"/>
                <a:gd name="connsiteX1" fmla="*/ 1647822 w 2033586"/>
                <a:gd name="connsiteY1" fmla="*/ 0 h 4210730"/>
                <a:gd name="connsiteX2" fmla="*/ 2033586 w 2033586"/>
                <a:gd name="connsiteY2" fmla="*/ 4762 h 4210730"/>
                <a:gd name="connsiteX3" fmla="*/ 247651 w 2033586"/>
                <a:gd name="connsiteY3" fmla="*/ 4191680 h 4210730"/>
                <a:gd name="connsiteX4" fmla="*/ 0 w 2033586"/>
                <a:gd name="connsiteY4" fmla="*/ 4210730 h 4210730"/>
                <a:gd name="connsiteX0" fmla="*/ 0 w 2133598"/>
                <a:gd name="connsiteY0" fmla="*/ 4177392 h 4191680"/>
                <a:gd name="connsiteX1" fmla="*/ 1747834 w 2133598"/>
                <a:gd name="connsiteY1" fmla="*/ 0 h 4191680"/>
                <a:gd name="connsiteX2" fmla="*/ 2133598 w 2133598"/>
                <a:gd name="connsiteY2" fmla="*/ 4762 h 4191680"/>
                <a:gd name="connsiteX3" fmla="*/ 347663 w 2133598"/>
                <a:gd name="connsiteY3" fmla="*/ 4191680 h 4191680"/>
                <a:gd name="connsiteX4" fmla="*/ 0 w 2133598"/>
                <a:gd name="connsiteY4" fmla="*/ 4177392 h 4191680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00038 w 2133598"/>
                <a:gd name="connsiteY3" fmla="*/ 415358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57188 w 2133598"/>
                <a:gd name="connsiteY3" fmla="*/ 4134530 h 4177392"/>
                <a:gd name="connsiteX4" fmla="*/ 0 w 2133598"/>
                <a:gd name="connsiteY4" fmla="*/ 4177392 h 417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598" h="4177392">
                  <a:moveTo>
                    <a:pt x="0" y="4177392"/>
                  </a:moveTo>
                  <a:lnTo>
                    <a:pt x="1747834" y="0"/>
                  </a:lnTo>
                  <a:lnTo>
                    <a:pt x="2133598" y="4762"/>
                  </a:lnTo>
                  <a:lnTo>
                    <a:pt x="357188" y="4134530"/>
                  </a:lnTo>
                  <a:lnTo>
                    <a:pt x="0" y="417739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Parallelogram 3"/>
            <p:cNvSpPr/>
            <p:nvPr/>
          </p:nvSpPr>
          <p:spPr>
            <a:xfrm>
              <a:off x="5819775" y="496984"/>
              <a:ext cx="2133598" cy="4177392"/>
            </a:xfrm>
            <a:custGeom>
              <a:avLst/>
              <a:gdLst>
                <a:gd name="connsiteX0" fmla="*/ 0 w 514349"/>
                <a:gd name="connsiteY0" fmla="*/ 4567918 h 4567918"/>
                <a:gd name="connsiteX1" fmla="*/ 166685 w 514349"/>
                <a:gd name="connsiteY1" fmla="*/ 0 h 4567918"/>
                <a:gd name="connsiteX2" fmla="*/ 514349 w 514349"/>
                <a:gd name="connsiteY2" fmla="*/ 0 h 4567918"/>
                <a:gd name="connsiteX3" fmla="*/ 347664 w 514349"/>
                <a:gd name="connsiteY3" fmla="*/ 4567918 h 4567918"/>
                <a:gd name="connsiteX4" fmla="*/ 0 w 51434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347664 w 2209799"/>
                <a:gd name="connsiteY3" fmla="*/ 4567918 h 4567918"/>
                <a:gd name="connsiteX4" fmla="*/ 0 w 2209799"/>
                <a:gd name="connsiteY4" fmla="*/ 4567918 h 4567918"/>
                <a:gd name="connsiteX0" fmla="*/ 0 w 2209799"/>
                <a:gd name="connsiteY0" fmla="*/ 4567918 h 4567918"/>
                <a:gd name="connsiteX1" fmla="*/ 166685 w 2209799"/>
                <a:gd name="connsiteY1" fmla="*/ 0 h 4567918"/>
                <a:gd name="connsiteX2" fmla="*/ 2209799 w 2209799"/>
                <a:gd name="connsiteY2" fmla="*/ 352425 h 4567918"/>
                <a:gd name="connsiteX3" fmla="*/ 423864 w 2209799"/>
                <a:gd name="connsiteY3" fmla="*/ 4539343 h 4567918"/>
                <a:gd name="connsiteX4" fmla="*/ 0 w 2209799"/>
                <a:gd name="connsiteY4" fmla="*/ 4567918 h 4567918"/>
                <a:gd name="connsiteX0" fmla="*/ 0 w 2209799"/>
                <a:gd name="connsiteY0" fmla="*/ 4244068 h 4244068"/>
                <a:gd name="connsiteX1" fmla="*/ 1957385 w 2209799"/>
                <a:gd name="connsiteY1" fmla="*/ 0 h 4244068"/>
                <a:gd name="connsiteX2" fmla="*/ 2209799 w 2209799"/>
                <a:gd name="connsiteY2" fmla="*/ 28575 h 4244068"/>
                <a:gd name="connsiteX3" fmla="*/ 423864 w 2209799"/>
                <a:gd name="connsiteY3" fmla="*/ 4215493 h 4244068"/>
                <a:gd name="connsiteX4" fmla="*/ 0 w 2209799"/>
                <a:gd name="connsiteY4" fmla="*/ 4244068 h 4244068"/>
                <a:gd name="connsiteX0" fmla="*/ 0 w 2209799"/>
                <a:gd name="connsiteY0" fmla="*/ 4220255 h 4220255"/>
                <a:gd name="connsiteX1" fmla="*/ 1824035 w 2209799"/>
                <a:gd name="connsiteY1" fmla="*/ 0 h 4220255"/>
                <a:gd name="connsiteX2" fmla="*/ 2209799 w 2209799"/>
                <a:gd name="connsiteY2" fmla="*/ 4762 h 4220255"/>
                <a:gd name="connsiteX3" fmla="*/ 423864 w 2209799"/>
                <a:gd name="connsiteY3" fmla="*/ 4191680 h 4220255"/>
                <a:gd name="connsiteX4" fmla="*/ 0 w 2209799"/>
                <a:gd name="connsiteY4" fmla="*/ 4220255 h 4220255"/>
                <a:gd name="connsiteX0" fmla="*/ 0 w 2033586"/>
                <a:gd name="connsiteY0" fmla="*/ 4210730 h 4210730"/>
                <a:gd name="connsiteX1" fmla="*/ 1647822 w 2033586"/>
                <a:gd name="connsiteY1" fmla="*/ 0 h 4210730"/>
                <a:gd name="connsiteX2" fmla="*/ 2033586 w 2033586"/>
                <a:gd name="connsiteY2" fmla="*/ 4762 h 4210730"/>
                <a:gd name="connsiteX3" fmla="*/ 247651 w 2033586"/>
                <a:gd name="connsiteY3" fmla="*/ 4191680 h 4210730"/>
                <a:gd name="connsiteX4" fmla="*/ 0 w 2033586"/>
                <a:gd name="connsiteY4" fmla="*/ 4210730 h 4210730"/>
                <a:gd name="connsiteX0" fmla="*/ 0 w 2133598"/>
                <a:gd name="connsiteY0" fmla="*/ 4177392 h 4191680"/>
                <a:gd name="connsiteX1" fmla="*/ 1747834 w 2133598"/>
                <a:gd name="connsiteY1" fmla="*/ 0 h 4191680"/>
                <a:gd name="connsiteX2" fmla="*/ 2133598 w 2133598"/>
                <a:gd name="connsiteY2" fmla="*/ 4762 h 4191680"/>
                <a:gd name="connsiteX3" fmla="*/ 347663 w 2133598"/>
                <a:gd name="connsiteY3" fmla="*/ 4191680 h 4191680"/>
                <a:gd name="connsiteX4" fmla="*/ 0 w 2133598"/>
                <a:gd name="connsiteY4" fmla="*/ 4177392 h 4191680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00038 w 2133598"/>
                <a:gd name="connsiteY3" fmla="*/ 4153580 h 4177392"/>
                <a:gd name="connsiteX4" fmla="*/ 0 w 2133598"/>
                <a:gd name="connsiteY4" fmla="*/ 4177392 h 4177392"/>
                <a:gd name="connsiteX0" fmla="*/ 0 w 2133598"/>
                <a:gd name="connsiteY0" fmla="*/ 4177392 h 4177392"/>
                <a:gd name="connsiteX1" fmla="*/ 1747834 w 2133598"/>
                <a:gd name="connsiteY1" fmla="*/ 0 h 4177392"/>
                <a:gd name="connsiteX2" fmla="*/ 2133598 w 2133598"/>
                <a:gd name="connsiteY2" fmla="*/ 4762 h 4177392"/>
                <a:gd name="connsiteX3" fmla="*/ 357188 w 2133598"/>
                <a:gd name="connsiteY3" fmla="*/ 4134530 h 4177392"/>
                <a:gd name="connsiteX4" fmla="*/ 0 w 2133598"/>
                <a:gd name="connsiteY4" fmla="*/ 4177392 h 4177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598" h="4177392">
                  <a:moveTo>
                    <a:pt x="0" y="4177392"/>
                  </a:moveTo>
                  <a:lnTo>
                    <a:pt x="1747834" y="0"/>
                  </a:lnTo>
                  <a:lnTo>
                    <a:pt x="2133598" y="4762"/>
                  </a:lnTo>
                  <a:lnTo>
                    <a:pt x="357188" y="4134530"/>
                  </a:lnTo>
                  <a:lnTo>
                    <a:pt x="0" y="417739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9" name="Subtitle 2"/>
          <p:cNvSpPr txBox="1">
            <a:spLocks/>
          </p:cNvSpPr>
          <p:nvPr/>
        </p:nvSpPr>
        <p:spPr>
          <a:xfrm>
            <a:off x="491423" y="1616576"/>
            <a:ext cx="4937829" cy="12507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bg-BG" sz="4200" b="1" dirty="0">
                <a:solidFill>
                  <a:schemeClr val="accent6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СПРЗСР 2023-2027</a:t>
            </a:r>
            <a:endParaRPr lang="id-ID" sz="4200" b="1" dirty="0">
              <a:solidFill>
                <a:schemeClr val="accent6">
                  <a:lumMod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792" y="-75414"/>
            <a:ext cx="12326069" cy="6933414"/>
          </a:xfrm>
          <a:effectLst>
            <a:outerShdw blurRad="304800" dist="50800" dir="5400000" sx="10000" sy="1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1168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464131" y="1078446"/>
            <a:ext cx="2669594" cy="1197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bg-BG" sz="34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ОБЩИ ЦЕЛИ</a:t>
            </a:r>
          </a:p>
          <a:p>
            <a:pPr algn="l"/>
            <a:r>
              <a:rPr lang="bg-BG" sz="22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СПРЗСР 2023-2027</a:t>
            </a:r>
            <a:endParaRPr lang="id-ID" sz="2200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l"/>
            <a:r>
              <a:rPr lang="bg-BG" sz="34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endParaRPr lang="bg-BG" sz="3400" b="1" dirty="0">
              <a:solidFill>
                <a:schemeClr val="accent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0373" y="3187218"/>
            <a:ext cx="8575094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Да </a:t>
            </a:r>
            <a:r>
              <a:rPr lang="ru-RU" sz="12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насърчава развитието на интелигентен, устойчив и диверсифициран сектор на селското стопанство, гарантиращ продоволствената сигурност;</a:t>
            </a:r>
            <a:endParaRPr lang="ru-RU" sz="1100" b="1" dirty="0">
              <a:solidFill>
                <a:schemeClr val="accent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54258" y="2236801"/>
            <a:ext cx="8488725" cy="6007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5" name="图片占位符 8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722" y="1078445"/>
            <a:ext cx="8611678" cy="5421321"/>
          </a:xfrm>
          <a:custGeom>
            <a:avLst/>
            <a:gdLst>
              <a:gd name="connsiteX0" fmla="*/ 1927513 w 5690753"/>
              <a:gd name="connsiteY0" fmla="*/ 5216070 h 6235700"/>
              <a:gd name="connsiteX1" fmla="*/ 3763240 w 5690753"/>
              <a:gd name="connsiteY1" fmla="*/ 5216070 h 6235700"/>
              <a:gd name="connsiteX2" fmla="*/ 3763240 w 5690753"/>
              <a:gd name="connsiteY2" fmla="*/ 6235699 h 6235700"/>
              <a:gd name="connsiteX3" fmla="*/ 1927513 w 5690753"/>
              <a:gd name="connsiteY3" fmla="*/ 6235699 h 6235700"/>
              <a:gd name="connsiteX4" fmla="*/ 0 w 5690753"/>
              <a:gd name="connsiteY4" fmla="*/ 5216070 h 6235700"/>
              <a:gd name="connsiteX5" fmla="*/ 1835727 w 5690753"/>
              <a:gd name="connsiteY5" fmla="*/ 5216070 h 6235700"/>
              <a:gd name="connsiteX6" fmla="*/ 1835727 w 5690753"/>
              <a:gd name="connsiteY6" fmla="*/ 6235699 h 6235700"/>
              <a:gd name="connsiteX7" fmla="*/ 0 w 5690753"/>
              <a:gd name="connsiteY7" fmla="*/ 6235699 h 6235700"/>
              <a:gd name="connsiteX8" fmla="*/ 3855026 w 5690753"/>
              <a:gd name="connsiteY8" fmla="*/ 4216400 h 6235700"/>
              <a:gd name="connsiteX9" fmla="*/ 5690753 w 5690753"/>
              <a:gd name="connsiteY9" fmla="*/ 4216400 h 6235700"/>
              <a:gd name="connsiteX10" fmla="*/ 5690753 w 5690753"/>
              <a:gd name="connsiteY10" fmla="*/ 6235700 h 6235700"/>
              <a:gd name="connsiteX11" fmla="*/ 3855026 w 5690753"/>
              <a:gd name="connsiteY11" fmla="*/ 6235700 h 6235700"/>
              <a:gd name="connsiteX12" fmla="*/ 3855026 w 5690753"/>
              <a:gd name="connsiteY12" fmla="*/ 2108200 h 6235700"/>
              <a:gd name="connsiteX13" fmla="*/ 5690753 w 5690753"/>
              <a:gd name="connsiteY13" fmla="*/ 2108200 h 6235700"/>
              <a:gd name="connsiteX14" fmla="*/ 5690753 w 5690753"/>
              <a:gd name="connsiteY14" fmla="*/ 4127500 h 6235700"/>
              <a:gd name="connsiteX15" fmla="*/ 3855026 w 5690753"/>
              <a:gd name="connsiteY15" fmla="*/ 4127500 h 6235700"/>
              <a:gd name="connsiteX16" fmla="*/ 3855026 w 5690753"/>
              <a:gd name="connsiteY16" fmla="*/ 0 h 6235700"/>
              <a:gd name="connsiteX17" fmla="*/ 5690753 w 5690753"/>
              <a:gd name="connsiteY17" fmla="*/ 0 h 6235700"/>
              <a:gd name="connsiteX18" fmla="*/ 5690753 w 5690753"/>
              <a:gd name="connsiteY18" fmla="*/ 2019300 h 6235700"/>
              <a:gd name="connsiteX19" fmla="*/ 3855026 w 5690753"/>
              <a:gd name="connsiteY19" fmla="*/ 2019300 h 6235700"/>
              <a:gd name="connsiteX20" fmla="*/ 1927513 w 5690753"/>
              <a:gd name="connsiteY20" fmla="*/ 0 h 6235700"/>
              <a:gd name="connsiteX21" fmla="*/ 3763240 w 5690753"/>
              <a:gd name="connsiteY21" fmla="*/ 0 h 6235700"/>
              <a:gd name="connsiteX22" fmla="*/ 3763240 w 5690753"/>
              <a:gd name="connsiteY22" fmla="*/ 1019629 h 6235700"/>
              <a:gd name="connsiteX23" fmla="*/ 1927513 w 5690753"/>
              <a:gd name="connsiteY23" fmla="*/ 1019629 h 6235700"/>
              <a:gd name="connsiteX24" fmla="*/ 0 w 5690753"/>
              <a:gd name="connsiteY24" fmla="*/ 0 h 6235700"/>
              <a:gd name="connsiteX25" fmla="*/ 1835727 w 5690753"/>
              <a:gd name="connsiteY25" fmla="*/ 0 h 6235700"/>
              <a:gd name="connsiteX26" fmla="*/ 1835727 w 5690753"/>
              <a:gd name="connsiteY26" fmla="*/ 1019629 h 6235700"/>
              <a:gd name="connsiteX27" fmla="*/ 0 w 5690753"/>
              <a:gd name="connsiteY27" fmla="*/ 1019629 h 623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90753" h="6235700">
                <a:moveTo>
                  <a:pt x="1927513" y="5216070"/>
                </a:moveTo>
                <a:lnTo>
                  <a:pt x="3763240" y="5216070"/>
                </a:lnTo>
                <a:lnTo>
                  <a:pt x="3763240" y="6235699"/>
                </a:lnTo>
                <a:lnTo>
                  <a:pt x="1927513" y="6235699"/>
                </a:lnTo>
                <a:close/>
                <a:moveTo>
                  <a:pt x="0" y="5216070"/>
                </a:moveTo>
                <a:lnTo>
                  <a:pt x="1835727" y="5216070"/>
                </a:lnTo>
                <a:lnTo>
                  <a:pt x="1835727" y="6235699"/>
                </a:lnTo>
                <a:lnTo>
                  <a:pt x="0" y="6235699"/>
                </a:lnTo>
                <a:close/>
                <a:moveTo>
                  <a:pt x="3855026" y="4216400"/>
                </a:moveTo>
                <a:lnTo>
                  <a:pt x="5690753" y="4216400"/>
                </a:lnTo>
                <a:lnTo>
                  <a:pt x="5690753" y="6235700"/>
                </a:lnTo>
                <a:lnTo>
                  <a:pt x="3855026" y="6235700"/>
                </a:lnTo>
                <a:close/>
                <a:moveTo>
                  <a:pt x="3855026" y="2108200"/>
                </a:moveTo>
                <a:lnTo>
                  <a:pt x="5690753" y="2108200"/>
                </a:lnTo>
                <a:lnTo>
                  <a:pt x="5690753" y="4127500"/>
                </a:lnTo>
                <a:lnTo>
                  <a:pt x="3855026" y="4127500"/>
                </a:lnTo>
                <a:close/>
                <a:moveTo>
                  <a:pt x="3855026" y="0"/>
                </a:moveTo>
                <a:lnTo>
                  <a:pt x="5690753" y="0"/>
                </a:lnTo>
                <a:lnTo>
                  <a:pt x="5690753" y="2019300"/>
                </a:lnTo>
                <a:lnTo>
                  <a:pt x="3855026" y="2019300"/>
                </a:lnTo>
                <a:close/>
                <a:moveTo>
                  <a:pt x="1927513" y="0"/>
                </a:moveTo>
                <a:lnTo>
                  <a:pt x="3763240" y="0"/>
                </a:lnTo>
                <a:lnTo>
                  <a:pt x="3763240" y="1019629"/>
                </a:lnTo>
                <a:lnTo>
                  <a:pt x="1927513" y="1019629"/>
                </a:lnTo>
                <a:close/>
                <a:moveTo>
                  <a:pt x="0" y="0"/>
                </a:moveTo>
                <a:lnTo>
                  <a:pt x="1835727" y="0"/>
                </a:lnTo>
                <a:lnTo>
                  <a:pt x="1835727" y="1019629"/>
                </a:lnTo>
                <a:lnTo>
                  <a:pt x="0" y="1019629"/>
                </a:lnTo>
                <a:close/>
              </a:path>
            </a:pathLst>
          </a:custGeom>
        </p:spPr>
      </p:pic>
      <p:sp>
        <p:nvSpPr>
          <p:cNvPr id="29" name="Rectangle 28"/>
          <p:cNvSpPr/>
          <p:nvPr/>
        </p:nvSpPr>
        <p:spPr>
          <a:xfrm>
            <a:off x="460373" y="3714587"/>
            <a:ext cx="8575094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Да подкрепя грижите за околната среда и действията в областта на климата и да допринася за постигане на целите на Съюза, свързани с околната среда и климата;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60373" y="4198162"/>
            <a:ext cx="83065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Да укрепва социално-икономическата </a:t>
            </a:r>
            <a:r>
              <a:rPr lang="ru-RU" sz="11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структура на селските </a:t>
            </a:r>
            <a:r>
              <a:rPr lang="ru-RU" sz="11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райони.</a:t>
            </a:r>
            <a:endParaRPr lang="ru-RU" sz="1100" b="1" dirty="0">
              <a:solidFill>
                <a:schemeClr val="accent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0373" y="2362269"/>
            <a:ext cx="8492483" cy="827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1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Подпомагането от Европейския фонд за гарантиране на земеделието (ЕФГЗ) и Европейския земеделски фонд за развитие на селските райони (ЕЗФРСР) има за цел допълнително да подобри устойчивото развитие на селското стопанство, прехраната и селските райони и да допринесе за постигането на следните общи цели:</a:t>
            </a:r>
            <a:endParaRPr lang="en-US" sz="1100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0373" y="4627501"/>
            <a:ext cx="8492483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1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Тези цели следва да се допълват с междусекторната цел за модернизиране на сектора чрез стимулиране и споделяне на знанията, иновациите и цифровизацията в селското стопанство и селските райони и насърчаване на използването им в по-голяма степен.</a:t>
            </a:r>
            <a:endParaRPr lang="en-US" sz="1100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3" name="Picture 12" descr="dfz-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58" y="5847127"/>
            <a:ext cx="1064817" cy="335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8279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01546" y="161698"/>
            <a:ext cx="4915129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Бюджет </a:t>
            </a:r>
            <a:r>
              <a:rPr lang="bg-BG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(приключили приеми)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08543" y="995108"/>
            <a:ext cx="4292972" cy="488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 smtClean="0"/>
              <a:t>II.</a:t>
            </a:r>
            <a:r>
              <a:rPr lang="bg-BG" sz="1000" b="1" dirty="0" smtClean="0"/>
              <a:t>Д.1 </a:t>
            </a:r>
            <a:r>
              <a:rPr lang="bg-BG" sz="800" b="1" dirty="0" smtClean="0"/>
              <a:t>-</a:t>
            </a:r>
            <a:r>
              <a:rPr lang="ru-RU" sz="800" b="1" dirty="0"/>
              <a:t>Стартова помощ за установяване на млади земеделски стопани в селското стопанство</a:t>
            </a:r>
            <a:r>
              <a:rPr lang="bg-BG" sz="800" b="1" dirty="0" smtClean="0"/>
              <a:t> </a:t>
            </a:r>
            <a:endParaRPr lang="id-ID" sz="8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86526" y="1871620"/>
            <a:ext cx="2349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8058717" y="1019363"/>
            <a:ext cx="21063" cy="5595708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486142" y="1474103"/>
            <a:ext cx="1354560" cy="37069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2024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86142" y="987648"/>
            <a:ext cx="1337994" cy="416592"/>
          </a:xfrm>
          <a:prstGeom prst="rect">
            <a:avLst/>
          </a:prstGeom>
          <a:solidFill>
            <a:srgbClr val="549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2024 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96346" y="1050568"/>
            <a:ext cx="1625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176 022 000.00 лв.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468984" y="2398932"/>
            <a:ext cx="1371717" cy="3706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2024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68984" y="1917608"/>
            <a:ext cx="1355151" cy="416592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2024 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096347" y="1515930"/>
            <a:ext cx="16251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58 674 000.00 лв.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179342" y="1964884"/>
            <a:ext cx="15512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39 116 000.00 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194508" y="2427340"/>
            <a:ext cx="15512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24 447 500.00 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486141" y="3892326"/>
            <a:ext cx="1325471" cy="11851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2025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58859" y="2877334"/>
            <a:ext cx="1365275" cy="3864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3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2024 г.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9923757" y="1000014"/>
            <a:ext cx="78630" cy="561505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46813" y="729135"/>
            <a:ext cx="4506322" cy="19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8147075" y="2917477"/>
            <a:ext cx="16747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977 923 782.53 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048196" y="3970316"/>
            <a:ext cx="16747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5 867 400.00 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004766" y="4368263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91 447 193.92 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973352" y="668777"/>
            <a:ext cx="1900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b="1" dirty="0"/>
              <a:t> </a:t>
            </a:r>
            <a:r>
              <a:rPr lang="ru-RU" sz="1400" b="1" dirty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ru-RU" sz="1400" b="1" dirty="0">
                <a:solidFill>
                  <a:srgbClr val="C55A1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1 676 646 876.44 лв.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091978" y="1472339"/>
            <a:ext cx="4292972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 smtClean="0"/>
              <a:t>II.</a:t>
            </a:r>
            <a:r>
              <a:rPr lang="bg-BG" sz="1000" b="1" dirty="0" smtClean="0"/>
              <a:t>Д.2 - </a:t>
            </a:r>
            <a:r>
              <a:rPr lang="ru-RU" sz="800" b="1" dirty="0"/>
              <a:t>Подпомагане на много малки земеделски стопанства</a:t>
            </a:r>
            <a:r>
              <a:rPr lang="bg-BG" sz="800" b="1" dirty="0" smtClean="0"/>
              <a:t> </a:t>
            </a:r>
            <a:endParaRPr lang="id-ID" sz="8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114990" y="1880896"/>
            <a:ext cx="4269959" cy="488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 smtClean="0"/>
              <a:t>II.</a:t>
            </a:r>
            <a:r>
              <a:rPr lang="bg-BG" sz="1000" b="1" dirty="0" smtClean="0"/>
              <a:t>Д.3 </a:t>
            </a:r>
            <a:r>
              <a:rPr lang="bg-BG" sz="800" b="1" dirty="0" smtClean="0"/>
              <a:t>- </a:t>
            </a:r>
            <a:r>
              <a:rPr lang="ru-RU" sz="800" b="1" dirty="0"/>
              <a:t>Стартова помощ за установяване на нови земеделски стопани в селското стопанство</a:t>
            </a:r>
            <a:r>
              <a:rPr lang="bg-BG" sz="800" b="1" dirty="0" smtClean="0"/>
              <a:t> </a:t>
            </a:r>
            <a:endParaRPr lang="id-ID" sz="8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114990" y="2360534"/>
            <a:ext cx="4269958" cy="488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 smtClean="0"/>
              <a:t>II.</a:t>
            </a:r>
            <a:r>
              <a:rPr lang="bg-BG" sz="1000" b="1" dirty="0" smtClean="0"/>
              <a:t>Ж.3 - </a:t>
            </a:r>
            <a:r>
              <a:rPr lang="ru-RU" sz="800" b="1" dirty="0"/>
              <a:t>Подкрепа на организации на производители или групи от производители</a:t>
            </a:r>
            <a:r>
              <a:rPr lang="bg-BG" sz="800" b="1" dirty="0" smtClean="0"/>
              <a:t> </a:t>
            </a:r>
            <a:endParaRPr lang="id-ID" sz="8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114990" y="2885105"/>
            <a:ext cx="43611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 smtClean="0"/>
              <a:t>II.</a:t>
            </a:r>
            <a:r>
              <a:rPr lang="bg-BG" sz="1000" b="1" dirty="0" smtClean="0"/>
              <a:t>Г.6 - </a:t>
            </a:r>
            <a:r>
              <a:rPr lang="ru-RU" sz="800" b="1" dirty="0"/>
              <a:t>Инвестиции в основни услуги и дребни по мащаби инфраструктура в селските райони</a:t>
            </a:r>
            <a:r>
              <a:rPr lang="bg-BG" sz="800" b="1" dirty="0" smtClean="0"/>
              <a:t> – </a:t>
            </a:r>
            <a:r>
              <a:rPr lang="en-US" sz="800" b="1" dirty="0" smtClean="0"/>
              <a:t>I-</a:t>
            </a:r>
            <a:r>
              <a:rPr lang="bg-BG" sz="800" b="1" dirty="0" smtClean="0"/>
              <a:t>ви прием</a:t>
            </a:r>
            <a:endParaRPr lang="id-ID" sz="800" b="1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780843" y="3816370"/>
            <a:ext cx="2604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800" b="1" dirty="0"/>
              <a:t>Инвестиции за неселскостопански дейности в селските </a:t>
            </a:r>
            <a:r>
              <a:rPr lang="ru-RU" sz="800" b="1" dirty="0" smtClean="0"/>
              <a:t>райони - </a:t>
            </a:r>
            <a:r>
              <a:rPr lang="bg-BG" sz="800" b="1" dirty="0" smtClean="0"/>
              <a:t>ЗАНЯТИ</a:t>
            </a:r>
          </a:p>
        </p:txBody>
      </p:sp>
      <p:sp>
        <p:nvSpPr>
          <p:cNvPr id="63" name="Rectangle 62"/>
          <p:cNvSpPr/>
          <p:nvPr/>
        </p:nvSpPr>
        <p:spPr>
          <a:xfrm>
            <a:off x="8025518" y="4769696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95 834 200.00 лв.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472701" y="6244373"/>
            <a:ext cx="1338910" cy="3706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2025 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76382" y="5175711"/>
            <a:ext cx="1335229" cy="9589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2025 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998830" y="5277128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19 558 000.00 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221205" y="5505549"/>
            <a:ext cx="1436445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 smtClean="0"/>
              <a:t>II.</a:t>
            </a:r>
            <a:r>
              <a:rPr lang="bg-BG" sz="1000" b="1" dirty="0" smtClean="0"/>
              <a:t>Г.5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212806" y="6199433"/>
            <a:ext cx="4273336" cy="488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 smtClean="0"/>
              <a:t>II.</a:t>
            </a:r>
            <a:r>
              <a:rPr lang="bg-BG" sz="1000" b="1" dirty="0" smtClean="0"/>
              <a:t>Г.13 - </a:t>
            </a:r>
            <a:r>
              <a:rPr lang="ru-RU" sz="800" b="1" dirty="0"/>
              <a:t>Намаляване загубата на биологично разнообразие, опазване на горските местообитания и намаляване на незаконните дейности в горските територии</a:t>
            </a:r>
            <a:r>
              <a:rPr lang="bg-BG" sz="800" b="1" dirty="0" smtClean="0"/>
              <a:t> </a:t>
            </a:r>
            <a:endParaRPr lang="id-ID" sz="8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989599" y="6275833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11 734 800.00 лв.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199035" y="3740990"/>
            <a:ext cx="1399570" cy="1310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bg-BG" sz="1000" b="1" dirty="0">
                <a:solidFill>
                  <a:schemeClr val="tx1"/>
                </a:solidFill>
              </a:rPr>
              <a:t>ИНТЕРВЕНЦИЯ </a:t>
            </a:r>
            <a:r>
              <a:rPr lang="en-US" sz="1000" b="1" dirty="0">
                <a:solidFill>
                  <a:schemeClr val="tx1"/>
                </a:solidFill>
              </a:rPr>
              <a:t>II.</a:t>
            </a:r>
            <a:r>
              <a:rPr lang="bg-BG" sz="1000" b="1" dirty="0">
                <a:solidFill>
                  <a:schemeClr val="tx1"/>
                </a:solidFill>
              </a:rPr>
              <a:t>Г.3</a:t>
            </a:r>
            <a:endParaRPr lang="id-ID" sz="1000" b="1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68790" y="1048594"/>
            <a:ext cx="1526935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Приключил</a:t>
            </a:r>
            <a:r>
              <a:rPr lang="bg-BG" sz="1000" b="1" dirty="0" smtClean="0"/>
              <a:t> </a:t>
            </a:r>
            <a:r>
              <a:rPr lang="bg-BG" sz="1000" dirty="0" smtClean="0"/>
              <a:t>27</a:t>
            </a:r>
            <a:r>
              <a:rPr lang="en-US" sz="1000" dirty="0" smtClean="0"/>
              <a:t>.</a:t>
            </a:r>
            <a:r>
              <a:rPr lang="bg-BG" sz="1000" dirty="0" smtClean="0"/>
              <a:t>01</a:t>
            </a:r>
            <a:r>
              <a:rPr lang="en-US" sz="1000" dirty="0" smtClean="0"/>
              <a:t>.</a:t>
            </a:r>
            <a:r>
              <a:rPr lang="bg-BG" sz="1000" dirty="0" smtClean="0"/>
              <a:t>202</a:t>
            </a:r>
            <a:r>
              <a:rPr lang="en-US" sz="1000" dirty="0" smtClean="0"/>
              <a:t>5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65387" y="1517141"/>
            <a:ext cx="1526935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Приключил</a:t>
            </a:r>
            <a:r>
              <a:rPr lang="bg-BG" sz="1000" b="1" dirty="0" smtClean="0"/>
              <a:t> </a:t>
            </a:r>
            <a:r>
              <a:rPr lang="en-US" sz="1000" dirty="0" smtClean="0"/>
              <a:t>06.02.2025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61984" y="1985688"/>
            <a:ext cx="1526935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Приключил</a:t>
            </a:r>
            <a:r>
              <a:rPr lang="bg-BG" sz="1000" b="1" dirty="0" smtClean="0"/>
              <a:t> </a:t>
            </a:r>
            <a:r>
              <a:rPr lang="en-US" sz="1000" dirty="0" smtClean="0"/>
              <a:t>14.02.2025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H="1">
            <a:off x="2108543" y="1052014"/>
            <a:ext cx="6" cy="517777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3718881" y="5217077"/>
            <a:ext cx="2756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800" b="1" dirty="0"/>
              <a:t>Инвестиции в инфраструктура за </a:t>
            </a:r>
            <a:r>
              <a:rPr lang="ru-RU" sz="800" b="1" dirty="0" smtClean="0"/>
              <a:t>напояване –</a:t>
            </a:r>
          </a:p>
          <a:p>
            <a:pPr>
              <a:lnSpc>
                <a:spcPct val="150000"/>
              </a:lnSpc>
            </a:pPr>
            <a:r>
              <a:rPr lang="bg-BG" sz="800" b="1" dirty="0" smtClean="0"/>
              <a:t>СДРУЖЕНИЯ</a:t>
            </a:r>
            <a:endParaRPr lang="bg-BG" sz="800" b="1" dirty="0"/>
          </a:p>
        </p:txBody>
      </p:sp>
      <p:sp>
        <p:nvSpPr>
          <p:cNvPr id="81" name="Rectangle 80"/>
          <p:cNvSpPr/>
          <p:nvPr/>
        </p:nvSpPr>
        <p:spPr>
          <a:xfrm>
            <a:off x="3718731" y="5628096"/>
            <a:ext cx="27604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800" b="1" dirty="0"/>
              <a:t>Инвестиции в инфраструктура за </a:t>
            </a:r>
            <a:r>
              <a:rPr lang="ru-RU" sz="800" b="1" dirty="0" smtClean="0"/>
              <a:t>напояване – </a:t>
            </a:r>
          </a:p>
          <a:p>
            <a:pPr>
              <a:lnSpc>
                <a:spcPct val="150000"/>
              </a:lnSpc>
            </a:pPr>
            <a:r>
              <a:rPr lang="bg-BG" sz="800" b="1" dirty="0" smtClean="0"/>
              <a:t>НАПИОТЕЛНИ СИСТЕМИ ЕАД</a:t>
            </a:r>
            <a:endParaRPr lang="bg-BG" sz="800" b="1" dirty="0"/>
          </a:p>
        </p:txBody>
      </p:sp>
      <p:sp>
        <p:nvSpPr>
          <p:cNvPr id="82" name="Rectangle 81"/>
          <p:cNvSpPr/>
          <p:nvPr/>
        </p:nvSpPr>
        <p:spPr>
          <a:xfrm>
            <a:off x="3763019" y="4187172"/>
            <a:ext cx="2604106" cy="442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800" b="1" dirty="0"/>
              <a:t>Инвестиции за неселскостопански дейности в селските </a:t>
            </a:r>
            <a:r>
              <a:rPr lang="ru-RU" sz="800" b="1" dirty="0" smtClean="0"/>
              <a:t>райони - </a:t>
            </a:r>
            <a:r>
              <a:rPr lang="bg-BG" sz="800" b="1" dirty="0" smtClean="0"/>
              <a:t>ПРОИЗВОДСТВО</a:t>
            </a:r>
          </a:p>
        </p:txBody>
      </p:sp>
      <p:sp>
        <p:nvSpPr>
          <p:cNvPr id="83" name="Rectangle 82"/>
          <p:cNvSpPr/>
          <p:nvPr/>
        </p:nvSpPr>
        <p:spPr>
          <a:xfrm>
            <a:off x="3755568" y="4621502"/>
            <a:ext cx="2604106" cy="442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800" b="1" dirty="0"/>
              <a:t>Инвестиции за неселскостопански дейности в селските </a:t>
            </a:r>
            <a:r>
              <a:rPr lang="ru-RU" sz="800" b="1" dirty="0" smtClean="0"/>
              <a:t>райони - </a:t>
            </a:r>
            <a:r>
              <a:rPr lang="bg-BG" sz="800" b="1" dirty="0" smtClean="0"/>
              <a:t>УСЛУГИ</a:t>
            </a:r>
          </a:p>
        </p:txBody>
      </p:sp>
      <p:sp>
        <p:nvSpPr>
          <p:cNvPr id="84" name="Rectangle 83"/>
          <p:cNvSpPr/>
          <p:nvPr/>
        </p:nvSpPr>
        <p:spPr>
          <a:xfrm>
            <a:off x="8032617" y="5675833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176 022 000.00 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99035" y="3878427"/>
            <a:ext cx="4185914" cy="11990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2199035" y="5175711"/>
            <a:ext cx="4185914" cy="9589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568787" y="2446033"/>
            <a:ext cx="1526935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Приключил</a:t>
            </a:r>
            <a:r>
              <a:rPr lang="bg-BG" sz="1000" b="1" dirty="0" smtClean="0"/>
              <a:t> </a:t>
            </a:r>
            <a:r>
              <a:rPr lang="en-US" sz="1000" dirty="0" smtClean="0"/>
              <a:t>28.03.2025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36178" y="2968820"/>
            <a:ext cx="1526935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Приключил</a:t>
            </a:r>
            <a:r>
              <a:rPr lang="en-US" sz="1000" dirty="0" smtClean="0"/>
              <a:t> 31.03.2025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15137" y="3905315"/>
            <a:ext cx="152693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Приключил</a:t>
            </a:r>
            <a:r>
              <a:rPr lang="bg-BG" sz="1000" b="1" dirty="0" smtClean="0"/>
              <a:t> </a:t>
            </a:r>
            <a:r>
              <a:rPr lang="en-US" sz="1000" dirty="0" smtClean="0"/>
              <a:t>22.04.2025</a:t>
            </a:r>
          </a:p>
          <a:p>
            <a:pPr algn="ctr">
              <a:lnSpc>
                <a:spcPct val="150000"/>
              </a:lnSpc>
            </a:pPr>
            <a:endParaRPr lang="en-US" sz="600" dirty="0" smtClean="0"/>
          </a:p>
          <a:p>
            <a:pPr algn="ctr">
              <a:lnSpc>
                <a:spcPct val="150000"/>
              </a:lnSpc>
            </a:pPr>
            <a:r>
              <a:rPr lang="bg-BG" sz="1000" dirty="0"/>
              <a:t>Приключил</a:t>
            </a:r>
            <a:r>
              <a:rPr lang="bg-BG" sz="1000" b="1" dirty="0"/>
              <a:t> </a:t>
            </a:r>
            <a:r>
              <a:rPr lang="en-US" sz="1000" dirty="0" smtClean="0"/>
              <a:t>29.04.2025</a:t>
            </a:r>
          </a:p>
          <a:p>
            <a:pPr algn="ctr">
              <a:lnSpc>
                <a:spcPct val="150000"/>
              </a:lnSpc>
            </a:pPr>
            <a:endParaRPr lang="en-US" sz="600" dirty="0"/>
          </a:p>
          <a:p>
            <a:pPr algn="ctr">
              <a:lnSpc>
                <a:spcPct val="150000"/>
              </a:lnSpc>
            </a:pPr>
            <a:r>
              <a:rPr lang="bg-BG" sz="1000" dirty="0"/>
              <a:t>Приключил</a:t>
            </a:r>
            <a:r>
              <a:rPr lang="bg-BG" sz="1000" b="1" dirty="0"/>
              <a:t> </a:t>
            </a:r>
            <a:r>
              <a:rPr lang="en-US" sz="1000" dirty="0" smtClean="0"/>
              <a:t>30.05.2025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9940323" y="1050567"/>
            <a:ext cx="1625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85 585 808.00 лв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</a:p>
        </p:txBody>
      </p:sp>
      <p:sp>
        <p:nvSpPr>
          <p:cNvPr id="67" name="Rectangle 66"/>
          <p:cNvSpPr/>
          <p:nvPr/>
        </p:nvSpPr>
        <p:spPr>
          <a:xfrm>
            <a:off x="9952723" y="1525391"/>
            <a:ext cx="16251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56 014 112.00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лв. </a:t>
            </a:r>
          </a:p>
        </p:txBody>
      </p:sp>
      <p:sp>
        <p:nvSpPr>
          <p:cNvPr id="86" name="Rectangle 85"/>
          <p:cNvSpPr/>
          <p:nvPr/>
        </p:nvSpPr>
        <p:spPr>
          <a:xfrm>
            <a:off x="10046519" y="1964884"/>
            <a:ext cx="15512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38 255 448.00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10053765" y="2453911"/>
            <a:ext cx="15512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31 829 101.65 лв.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9992069" y="2911072"/>
            <a:ext cx="16747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735 808 158.52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9946598" y="3980068"/>
            <a:ext cx="16747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1 124 745.90 лв.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9872824" y="4368262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83 020 704.54 лв.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9841187" y="668777"/>
            <a:ext cx="1900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b="1" dirty="0"/>
              <a:t> </a:t>
            </a:r>
            <a:r>
              <a:rPr lang="ru-RU" sz="1400" b="1" dirty="0">
                <a:solidFill>
                  <a:srgbClr val="C55A1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 </a:t>
            </a:r>
            <a:r>
              <a:rPr lang="ru-RU" sz="1400" b="1" dirty="0" smtClean="0">
                <a:solidFill>
                  <a:srgbClr val="C55A1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593 039 139.97 </a:t>
            </a:r>
            <a:r>
              <a:rPr lang="ru-RU" sz="1400" b="1" dirty="0">
                <a:solidFill>
                  <a:srgbClr val="C55A1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лв. 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891003" y="4773524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182 021 985.73 лв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</a:p>
        </p:txBody>
      </p:sp>
      <p:sp>
        <p:nvSpPr>
          <p:cNvPr id="93" name="Rectangle 92"/>
          <p:cNvSpPr/>
          <p:nvPr/>
        </p:nvSpPr>
        <p:spPr>
          <a:xfrm>
            <a:off x="9879922" y="5287778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4 784 833.39 лв.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9923757" y="6275832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11 739 875.56 лв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</a:p>
        </p:txBody>
      </p:sp>
      <p:sp>
        <p:nvSpPr>
          <p:cNvPr id="95" name="Rectangle 94"/>
          <p:cNvSpPr/>
          <p:nvPr/>
        </p:nvSpPr>
        <p:spPr>
          <a:xfrm>
            <a:off x="9879923" y="5675833"/>
            <a:ext cx="17485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243 554 474.07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901792" y="376554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Бюджет</a:t>
            </a:r>
            <a:endParaRPr lang="bg-BG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9745769" y="339967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Подадени проекти</a:t>
            </a:r>
            <a:endParaRPr lang="bg-BG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8088063" y="3372501"/>
            <a:ext cx="18274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 smtClean="0">
                <a:solidFill>
                  <a:schemeClr val="bg2">
                    <a:lumMod val="10000"/>
                  </a:schemeClr>
                </a:solidFill>
              </a:rPr>
              <a:t>Остатъчен от първи прием</a:t>
            </a:r>
            <a:endParaRPr lang="ru-RU" sz="1300" b="1" dirty="0"/>
          </a:p>
        </p:txBody>
      </p:sp>
      <p:sp>
        <p:nvSpPr>
          <p:cNvPr id="98" name="Rectangle 97"/>
          <p:cNvSpPr/>
          <p:nvPr/>
        </p:nvSpPr>
        <p:spPr>
          <a:xfrm>
            <a:off x="10016434" y="3354227"/>
            <a:ext cx="16747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1" dirty="0"/>
              <a:t>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119 299 892.61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лв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4188" y="5283864"/>
            <a:ext cx="152693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Приключил</a:t>
            </a:r>
            <a:r>
              <a:rPr lang="bg-BG" sz="1000" b="1" dirty="0" smtClean="0"/>
              <a:t> </a:t>
            </a:r>
            <a:r>
              <a:rPr lang="en-US" sz="1000" dirty="0" smtClean="0"/>
              <a:t>11.04.2025</a:t>
            </a:r>
          </a:p>
          <a:p>
            <a:pPr algn="ctr">
              <a:lnSpc>
                <a:spcPct val="150000"/>
              </a:lnSpc>
            </a:pPr>
            <a:endParaRPr lang="en-US" sz="600" dirty="0" smtClean="0"/>
          </a:p>
          <a:p>
            <a:pPr algn="ctr">
              <a:lnSpc>
                <a:spcPct val="150000"/>
              </a:lnSpc>
            </a:pPr>
            <a:r>
              <a:rPr lang="bg-BG" sz="1000" dirty="0"/>
              <a:t>Приключил</a:t>
            </a:r>
            <a:r>
              <a:rPr lang="bg-BG" sz="1000" b="1" dirty="0"/>
              <a:t> </a:t>
            </a:r>
            <a:r>
              <a:rPr lang="en-US" sz="1000" dirty="0" smtClean="0"/>
              <a:t>17.04.2025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477351" y="6256227"/>
            <a:ext cx="1526935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Приключил</a:t>
            </a:r>
            <a:r>
              <a:rPr lang="bg-BG" sz="1000" b="1" dirty="0" smtClean="0"/>
              <a:t> </a:t>
            </a:r>
            <a:r>
              <a:rPr lang="en-US" sz="1000" dirty="0" smtClean="0"/>
              <a:t>30.05.2025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29731" y="3326136"/>
            <a:ext cx="1526935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/>
              <a:t>Приключил </a:t>
            </a:r>
            <a:r>
              <a:rPr lang="en-US" sz="1000" dirty="0"/>
              <a:t>04.07.2025</a:t>
            </a:r>
            <a:endParaRPr lang="id-ID" sz="1000" dirty="0"/>
          </a:p>
        </p:txBody>
      </p:sp>
      <p:sp>
        <p:nvSpPr>
          <p:cNvPr id="72" name="Rectangle 71"/>
          <p:cNvSpPr/>
          <p:nvPr/>
        </p:nvSpPr>
        <p:spPr>
          <a:xfrm>
            <a:off x="6453242" y="3320194"/>
            <a:ext cx="1370892" cy="3864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3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2025 г.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107628" y="3316690"/>
            <a:ext cx="43611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 smtClean="0"/>
              <a:t>II.</a:t>
            </a:r>
            <a:r>
              <a:rPr lang="bg-BG" sz="1000" b="1" dirty="0" smtClean="0"/>
              <a:t>Г.6 - </a:t>
            </a:r>
            <a:r>
              <a:rPr lang="ru-RU" sz="800" b="1" dirty="0"/>
              <a:t>Инвестиции в основни услуги и дребни по мащаби инфраструктура в селските райони</a:t>
            </a:r>
            <a:r>
              <a:rPr lang="bg-BG" sz="800" b="1" dirty="0" smtClean="0"/>
              <a:t> – </a:t>
            </a:r>
            <a:r>
              <a:rPr lang="en-US" sz="800" b="1" dirty="0" smtClean="0"/>
              <a:t>II-</a:t>
            </a:r>
            <a:r>
              <a:rPr lang="bg-BG" sz="800" b="1" dirty="0" smtClean="0"/>
              <a:t>ри прием</a:t>
            </a:r>
            <a:endParaRPr lang="id-ID" sz="800" b="1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808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 flipV="1">
            <a:off x="5693790" y="2283873"/>
            <a:ext cx="2018782" cy="558851"/>
            <a:chOff x="8125333" y="4745260"/>
            <a:chExt cx="2389596" cy="203034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8125333" y="4745260"/>
              <a:ext cx="522140" cy="203034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647472" y="4948294"/>
              <a:ext cx="1867457" cy="0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883953"/>
              </p:ext>
            </p:extLst>
          </p:nvPr>
        </p:nvGraphicFramePr>
        <p:xfrm>
          <a:off x="355759" y="1089593"/>
          <a:ext cx="8591550" cy="5210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7" name="Freeform 41"/>
          <p:cNvSpPr>
            <a:spLocks noChangeAspect="1" noEditPoints="1"/>
          </p:cNvSpPr>
          <p:nvPr/>
        </p:nvSpPr>
        <p:spPr bwMode="auto">
          <a:xfrm>
            <a:off x="9143009" y="1176359"/>
            <a:ext cx="236218" cy="286247"/>
          </a:xfrm>
          <a:custGeom>
            <a:avLst/>
            <a:gdLst>
              <a:gd name="T0" fmla="*/ 487 w 800"/>
              <a:gd name="T1" fmla="*/ 761 h 969"/>
              <a:gd name="T2" fmla="*/ 487 w 800"/>
              <a:gd name="T3" fmla="*/ 605 h 969"/>
              <a:gd name="T4" fmla="*/ 136 w 800"/>
              <a:gd name="T5" fmla="*/ 254 h 969"/>
              <a:gd name="T6" fmla="*/ 275 w 800"/>
              <a:gd name="T7" fmla="*/ 254 h 969"/>
              <a:gd name="T8" fmla="*/ 275 w 800"/>
              <a:gd name="T9" fmla="*/ 211 h 969"/>
              <a:gd name="T10" fmla="*/ 64 w 800"/>
              <a:gd name="T11" fmla="*/ 211 h 969"/>
              <a:gd name="T12" fmla="*/ 64 w 800"/>
              <a:gd name="T13" fmla="*/ 423 h 969"/>
              <a:gd name="T14" fmla="*/ 106 w 800"/>
              <a:gd name="T15" fmla="*/ 423 h 969"/>
              <a:gd name="T16" fmla="*/ 106 w 800"/>
              <a:gd name="T17" fmla="*/ 283 h 969"/>
              <a:gd name="T18" fmla="*/ 445 w 800"/>
              <a:gd name="T19" fmla="*/ 622 h 969"/>
              <a:gd name="T20" fmla="*/ 445 w 800"/>
              <a:gd name="T21" fmla="*/ 761 h 969"/>
              <a:gd name="T22" fmla="*/ 360 w 800"/>
              <a:gd name="T23" fmla="*/ 863 h 969"/>
              <a:gd name="T24" fmla="*/ 466 w 800"/>
              <a:gd name="T25" fmla="*/ 969 h 969"/>
              <a:gd name="T26" fmla="*/ 572 w 800"/>
              <a:gd name="T27" fmla="*/ 863 h 969"/>
              <a:gd name="T28" fmla="*/ 487 w 800"/>
              <a:gd name="T29" fmla="*/ 761 h 969"/>
              <a:gd name="T30" fmla="*/ 466 w 800"/>
              <a:gd name="T31" fmla="*/ 931 h 969"/>
              <a:gd name="T32" fmla="*/ 403 w 800"/>
              <a:gd name="T33" fmla="*/ 867 h 969"/>
              <a:gd name="T34" fmla="*/ 466 w 800"/>
              <a:gd name="T35" fmla="*/ 804 h 969"/>
              <a:gd name="T36" fmla="*/ 529 w 800"/>
              <a:gd name="T37" fmla="*/ 867 h 969"/>
              <a:gd name="T38" fmla="*/ 466 w 800"/>
              <a:gd name="T39" fmla="*/ 931 h 969"/>
              <a:gd name="T40" fmla="*/ 178 w 800"/>
              <a:gd name="T41" fmla="*/ 592 h 969"/>
              <a:gd name="T42" fmla="*/ 106 w 800"/>
              <a:gd name="T43" fmla="*/ 668 h 969"/>
              <a:gd name="T44" fmla="*/ 30 w 800"/>
              <a:gd name="T45" fmla="*/ 592 h 969"/>
              <a:gd name="T46" fmla="*/ 0 w 800"/>
              <a:gd name="T47" fmla="*/ 622 h 969"/>
              <a:gd name="T48" fmla="*/ 77 w 800"/>
              <a:gd name="T49" fmla="*/ 698 h 969"/>
              <a:gd name="T50" fmla="*/ 0 w 800"/>
              <a:gd name="T51" fmla="*/ 770 h 969"/>
              <a:gd name="T52" fmla="*/ 30 w 800"/>
              <a:gd name="T53" fmla="*/ 800 h 969"/>
              <a:gd name="T54" fmla="*/ 106 w 800"/>
              <a:gd name="T55" fmla="*/ 728 h 969"/>
              <a:gd name="T56" fmla="*/ 178 w 800"/>
              <a:gd name="T57" fmla="*/ 800 h 969"/>
              <a:gd name="T58" fmla="*/ 208 w 800"/>
              <a:gd name="T59" fmla="*/ 770 h 969"/>
              <a:gd name="T60" fmla="*/ 136 w 800"/>
              <a:gd name="T61" fmla="*/ 698 h 969"/>
              <a:gd name="T62" fmla="*/ 208 w 800"/>
              <a:gd name="T63" fmla="*/ 622 h 969"/>
              <a:gd name="T64" fmla="*/ 178 w 800"/>
              <a:gd name="T65" fmla="*/ 592 h 969"/>
              <a:gd name="T66" fmla="*/ 800 w 800"/>
              <a:gd name="T67" fmla="*/ 325 h 969"/>
              <a:gd name="T68" fmla="*/ 771 w 800"/>
              <a:gd name="T69" fmla="*/ 296 h 969"/>
              <a:gd name="T70" fmla="*/ 699 w 800"/>
              <a:gd name="T71" fmla="*/ 372 h 969"/>
              <a:gd name="T72" fmla="*/ 623 w 800"/>
              <a:gd name="T73" fmla="*/ 296 h 969"/>
              <a:gd name="T74" fmla="*/ 593 w 800"/>
              <a:gd name="T75" fmla="*/ 325 h 969"/>
              <a:gd name="T76" fmla="*/ 669 w 800"/>
              <a:gd name="T77" fmla="*/ 402 h 969"/>
              <a:gd name="T78" fmla="*/ 593 w 800"/>
              <a:gd name="T79" fmla="*/ 474 h 969"/>
              <a:gd name="T80" fmla="*/ 623 w 800"/>
              <a:gd name="T81" fmla="*/ 503 h 969"/>
              <a:gd name="T82" fmla="*/ 699 w 800"/>
              <a:gd name="T83" fmla="*/ 431 h 969"/>
              <a:gd name="T84" fmla="*/ 771 w 800"/>
              <a:gd name="T85" fmla="*/ 503 h 969"/>
              <a:gd name="T86" fmla="*/ 800 w 800"/>
              <a:gd name="T87" fmla="*/ 474 h 969"/>
              <a:gd name="T88" fmla="*/ 729 w 800"/>
              <a:gd name="T89" fmla="*/ 402 h 969"/>
              <a:gd name="T90" fmla="*/ 800 w 800"/>
              <a:gd name="T91" fmla="*/ 325 h 969"/>
              <a:gd name="T92" fmla="*/ 559 w 800"/>
              <a:gd name="T93" fmla="*/ 0 h 969"/>
              <a:gd name="T94" fmla="*/ 487 w 800"/>
              <a:gd name="T95" fmla="*/ 76 h 969"/>
              <a:gd name="T96" fmla="*/ 411 w 800"/>
              <a:gd name="T97" fmla="*/ 0 h 969"/>
              <a:gd name="T98" fmla="*/ 381 w 800"/>
              <a:gd name="T99" fmla="*/ 29 h 969"/>
              <a:gd name="T100" fmla="*/ 458 w 800"/>
              <a:gd name="T101" fmla="*/ 105 h 969"/>
              <a:gd name="T102" fmla="*/ 381 w 800"/>
              <a:gd name="T103" fmla="*/ 177 h 969"/>
              <a:gd name="T104" fmla="*/ 411 w 800"/>
              <a:gd name="T105" fmla="*/ 207 h 969"/>
              <a:gd name="T106" fmla="*/ 487 w 800"/>
              <a:gd name="T107" fmla="*/ 135 h 969"/>
              <a:gd name="T108" fmla="*/ 559 w 800"/>
              <a:gd name="T109" fmla="*/ 207 h 969"/>
              <a:gd name="T110" fmla="*/ 589 w 800"/>
              <a:gd name="T111" fmla="*/ 177 h 969"/>
              <a:gd name="T112" fmla="*/ 517 w 800"/>
              <a:gd name="T113" fmla="*/ 105 h 969"/>
              <a:gd name="T114" fmla="*/ 589 w 800"/>
              <a:gd name="T115" fmla="*/ 29 h 969"/>
              <a:gd name="T116" fmla="*/ 559 w 800"/>
              <a:gd name="T117" fmla="*/ 0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" h="969">
                <a:moveTo>
                  <a:pt x="487" y="761"/>
                </a:moveTo>
                <a:cubicBezTo>
                  <a:pt x="487" y="605"/>
                  <a:pt x="487" y="605"/>
                  <a:pt x="487" y="605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275" y="254"/>
                  <a:pt x="275" y="254"/>
                  <a:pt x="275" y="254"/>
                </a:cubicBezTo>
                <a:cubicBezTo>
                  <a:pt x="275" y="211"/>
                  <a:pt x="275" y="211"/>
                  <a:pt x="275" y="211"/>
                </a:cubicBezTo>
                <a:cubicBezTo>
                  <a:pt x="64" y="211"/>
                  <a:pt x="64" y="211"/>
                  <a:pt x="64" y="211"/>
                </a:cubicBezTo>
                <a:cubicBezTo>
                  <a:pt x="64" y="423"/>
                  <a:pt x="64" y="423"/>
                  <a:pt x="64" y="423"/>
                </a:cubicBezTo>
                <a:cubicBezTo>
                  <a:pt x="106" y="423"/>
                  <a:pt x="106" y="423"/>
                  <a:pt x="106" y="42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445" y="622"/>
                  <a:pt x="445" y="622"/>
                  <a:pt x="445" y="622"/>
                </a:cubicBezTo>
                <a:cubicBezTo>
                  <a:pt x="445" y="761"/>
                  <a:pt x="445" y="761"/>
                  <a:pt x="445" y="761"/>
                </a:cubicBezTo>
                <a:cubicBezTo>
                  <a:pt x="398" y="770"/>
                  <a:pt x="360" y="812"/>
                  <a:pt x="360" y="863"/>
                </a:cubicBezTo>
                <a:cubicBezTo>
                  <a:pt x="360" y="922"/>
                  <a:pt x="407" y="969"/>
                  <a:pt x="466" y="969"/>
                </a:cubicBezTo>
                <a:cubicBezTo>
                  <a:pt x="525" y="969"/>
                  <a:pt x="572" y="922"/>
                  <a:pt x="572" y="863"/>
                </a:cubicBezTo>
                <a:cubicBezTo>
                  <a:pt x="572" y="817"/>
                  <a:pt x="534" y="774"/>
                  <a:pt x="487" y="761"/>
                </a:cubicBezTo>
                <a:close/>
                <a:moveTo>
                  <a:pt x="466" y="931"/>
                </a:moveTo>
                <a:cubicBezTo>
                  <a:pt x="432" y="931"/>
                  <a:pt x="403" y="901"/>
                  <a:pt x="403" y="867"/>
                </a:cubicBezTo>
                <a:cubicBezTo>
                  <a:pt x="403" y="834"/>
                  <a:pt x="428" y="804"/>
                  <a:pt x="466" y="804"/>
                </a:cubicBezTo>
                <a:cubicBezTo>
                  <a:pt x="504" y="804"/>
                  <a:pt x="529" y="834"/>
                  <a:pt x="529" y="867"/>
                </a:cubicBezTo>
                <a:cubicBezTo>
                  <a:pt x="529" y="901"/>
                  <a:pt x="500" y="931"/>
                  <a:pt x="466" y="931"/>
                </a:cubicBezTo>
                <a:close/>
                <a:moveTo>
                  <a:pt x="178" y="592"/>
                </a:moveTo>
                <a:cubicBezTo>
                  <a:pt x="106" y="668"/>
                  <a:pt x="106" y="668"/>
                  <a:pt x="106" y="668"/>
                </a:cubicBezTo>
                <a:cubicBezTo>
                  <a:pt x="30" y="592"/>
                  <a:pt x="30" y="592"/>
                  <a:pt x="30" y="592"/>
                </a:cubicBezTo>
                <a:cubicBezTo>
                  <a:pt x="0" y="622"/>
                  <a:pt x="0" y="622"/>
                  <a:pt x="0" y="622"/>
                </a:cubicBezTo>
                <a:cubicBezTo>
                  <a:pt x="77" y="698"/>
                  <a:pt x="77" y="698"/>
                  <a:pt x="77" y="698"/>
                </a:cubicBezTo>
                <a:cubicBezTo>
                  <a:pt x="0" y="770"/>
                  <a:pt x="0" y="770"/>
                  <a:pt x="0" y="770"/>
                </a:cubicBezTo>
                <a:cubicBezTo>
                  <a:pt x="30" y="800"/>
                  <a:pt x="30" y="800"/>
                  <a:pt x="30" y="800"/>
                </a:cubicBezTo>
                <a:cubicBezTo>
                  <a:pt x="106" y="728"/>
                  <a:pt x="106" y="728"/>
                  <a:pt x="106" y="728"/>
                </a:cubicBezTo>
                <a:cubicBezTo>
                  <a:pt x="178" y="800"/>
                  <a:pt x="178" y="800"/>
                  <a:pt x="178" y="800"/>
                </a:cubicBezTo>
                <a:cubicBezTo>
                  <a:pt x="208" y="770"/>
                  <a:pt x="208" y="770"/>
                  <a:pt x="208" y="770"/>
                </a:cubicBezTo>
                <a:cubicBezTo>
                  <a:pt x="136" y="698"/>
                  <a:pt x="136" y="698"/>
                  <a:pt x="136" y="698"/>
                </a:cubicBezTo>
                <a:cubicBezTo>
                  <a:pt x="208" y="622"/>
                  <a:pt x="208" y="622"/>
                  <a:pt x="208" y="622"/>
                </a:cubicBezTo>
                <a:lnTo>
                  <a:pt x="178" y="592"/>
                </a:lnTo>
                <a:close/>
                <a:moveTo>
                  <a:pt x="800" y="325"/>
                </a:moveTo>
                <a:cubicBezTo>
                  <a:pt x="771" y="296"/>
                  <a:pt x="771" y="296"/>
                  <a:pt x="771" y="296"/>
                </a:cubicBezTo>
                <a:cubicBezTo>
                  <a:pt x="699" y="372"/>
                  <a:pt x="699" y="372"/>
                  <a:pt x="699" y="372"/>
                </a:cubicBezTo>
                <a:cubicBezTo>
                  <a:pt x="623" y="296"/>
                  <a:pt x="623" y="296"/>
                  <a:pt x="623" y="296"/>
                </a:cubicBezTo>
                <a:cubicBezTo>
                  <a:pt x="593" y="325"/>
                  <a:pt x="593" y="325"/>
                  <a:pt x="593" y="325"/>
                </a:cubicBezTo>
                <a:cubicBezTo>
                  <a:pt x="669" y="402"/>
                  <a:pt x="669" y="402"/>
                  <a:pt x="669" y="402"/>
                </a:cubicBezTo>
                <a:cubicBezTo>
                  <a:pt x="593" y="474"/>
                  <a:pt x="593" y="474"/>
                  <a:pt x="593" y="474"/>
                </a:cubicBezTo>
                <a:cubicBezTo>
                  <a:pt x="623" y="503"/>
                  <a:pt x="623" y="503"/>
                  <a:pt x="623" y="503"/>
                </a:cubicBezTo>
                <a:cubicBezTo>
                  <a:pt x="699" y="431"/>
                  <a:pt x="699" y="431"/>
                  <a:pt x="699" y="431"/>
                </a:cubicBezTo>
                <a:cubicBezTo>
                  <a:pt x="771" y="503"/>
                  <a:pt x="771" y="503"/>
                  <a:pt x="771" y="503"/>
                </a:cubicBezTo>
                <a:cubicBezTo>
                  <a:pt x="800" y="474"/>
                  <a:pt x="800" y="474"/>
                  <a:pt x="800" y="474"/>
                </a:cubicBezTo>
                <a:cubicBezTo>
                  <a:pt x="729" y="402"/>
                  <a:pt x="729" y="402"/>
                  <a:pt x="729" y="402"/>
                </a:cubicBezTo>
                <a:lnTo>
                  <a:pt x="800" y="325"/>
                </a:lnTo>
                <a:close/>
                <a:moveTo>
                  <a:pt x="559" y="0"/>
                </a:moveTo>
                <a:cubicBezTo>
                  <a:pt x="487" y="76"/>
                  <a:pt x="487" y="76"/>
                  <a:pt x="487" y="76"/>
                </a:cubicBezTo>
                <a:cubicBezTo>
                  <a:pt x="411" y="0"/>
                  <a:pt x="411" y="0"/>
                  <a:pt x="411" y="0"/>
                </a:cubicBezTo>
                <a:cubicBezTo>
                  <a:pt x="381" y="29"/>
                  <a:pt x="381" y="29"/>
                  <a:pt x="381" y="29"/>
                </a:cubicBezTo>
                <a:cubicBezTo>
                  <a:pt x="458" y="105"/>
                  <a:pt x="458" y="105"/>
                  <a:pt x="458" y="105"/>
                </a:cubicBezTo>
                <a:cubicBezTo>
                  <a:pt x="381" y="177"/>
                  <a:pt x="381" y="177"/>
                  <a:pt x="381" y="177"/>
                </a:cubicBezTo>
                <a:cubicBezTo>
                  <a:pt x="411" y="207"/>
                  <a:pt x="411" y="207"/>
                  <a:pt x="411" y="207"/>
                </a:cubicBezTo>
                <a:cubicBezTo>
                  <a:pt x="487" y="135"/>
                  <a:pt x="487" y="135"/>
                  <a:pt x="487" y="135"/>
                </a:cubicBezTo>
                <a:cubicBezTo>
                  <a:pt x="559" y="207"/>
                  <a:pt x="559" y="207"/>
                  <a:pt x="559" y="207"/>
                </a:cubicBezTo>
                <a:cubicBezTo>
                  <a:pt x="589" y="177"/>
                  <a:pt x="589" y="177"/>
                  <a:pt x="589" y="177"/>
                </a:cubicBezTo>
                <a:cubicBezTo>
                  <a:pt x="517" y="105"/>
                  <a:pt x="517" y="105"/>
                  <a:pt x="517" y="105"/>
                </a:cubicBezTo>
                <a:cubicBezTo>
                  <a:pt x="589" y="29"/>
                  <a:pt x="589" y="29"/>
                  <a:pt x="589" y="29"/>
                </a:cubicBezTo>
                <a:lnTo>
                  <a:pt x="5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solidFill>
                <a:srgbClr val="26262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6" name="Subtitle 2"/>
          <p:cNvSpPr txBox="1">
            <a:spLocks/>
          </p:cNvSpPr>
          <p:nvPr/>
        </p:nvSpPr>
        <p:spPr>
          <a:xfrm>
            <a:off x="546191" y="372025"/>
            <a:ext cx="8948661" cy="6165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bg-BG" sz="36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Подадени проекти по интервенции</a:t>
            </a:r>
            <a:endParaRPr lang="id-ID" sz="3600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8" name="Text Placeholder 5"/>
          <p:cNvSpPr txBox="1">
            <a:spLocks/>
          </p:cNvSpPr>
          <p:nvPr/>
        </p:nvSpPr>
        <p:spPr>
          <a:xfrm>
            <a:off x="8240015" y="1534491"/>
            <a:ext cx="3727986" cy="747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1400" b="1" u="sng" dirty="0" smtClean="0">
                <a:solidFill>
                  <a:srgbClr val="549ADA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II.</a:t>
            </a:r>
            <a:r>
              <a:rPr lang="bg-BG" sz="1400" b="1" u="sng" dirty="0">
                <a:solidFill>
                  <a:srgbClr val="549ADA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Д.1. </a:t>
            </a:r>
            <a:r>
              <a:rPr lang="bg-BG" sz="1400" b="1" dirty="0" smtClean="0">
                <a:solidFill>
                  <a:srgbClr val="5096D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„</a:t>
            </a:r>
            <a:r>
              <a:rPr lang="ru-RU" sz="1400" b="1" dirty="0">
                <a:solidFill>
                  <a:srgbClr val="5096D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Стартова помощ за установяване на млади земеделски стопани в селското </a:t>
            </a:r>
            <a:r>
              <a:rPr lang="ru-RU" sz="1400" b="1" dirty="0" smtClean="0">
                <a:solidFill>
                  <a:srgbClr val="5096D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стопанство</a:t>
            </a:r>
            <a:r>
              <a:rPr lang="bg-BG" sz="1400" b="1" dirty="0" smtClean="0">
                <a:solidFill>
                  <a:srgbClr val="5096D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“ </a:t>
            </a:r>
            <a:endParaRPr lang="bg-BG" sz="1400" b="1" dirty="0">
              <a:solidFill>
                <a:srgbClr val="5096D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7434029" y="1908141"/>
            <a:ext cx="688347" cy="718938"/>
            <a:chOff x="6701981" y="1539336"/>
            <a:chExt cx="688347" cy="718938"/>
          </a:xfrm>
        </p:grpSpPr>
        <p:sp>
          <p:nvSpPr>
            <p:cNvPr id="91" name="Oval 12"/>
            <p:cNvSpPr>
              <a:spLocks noChangeArrowheads="1"/>
            </p:cNvSpPr>
            <p:nvPr/>
          </p:nvSpPr>
          <p:spPr bwMode="auto">
            <a:xfrm>
              <a:off x="6701981" y="1539336"/>
              <a:ext cx="688347" cy="718938"/>
            </a:xfrm>
            <a:prstGeom prst="ellipse">
              <a:avLst/>
            </a:prstGeom>
            <a:solidFill>
              <a:srgbClr val="5096D6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800">
                <a:solidFill>
                  <a:srgbClr val="549ADA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pic>
          <p:nvPicPr>
            <p:cNvPr id="92" name="Picture 9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0244" y="1755385"/>
              <a:ext cx="320516" cy="315201"/>
            </a:xfrm>
            <a:prstGeom prst="rect">
              <a:avLst/>
            </a:prstGeom>
          </p:spPr>
        </p:pic>
      </p:grpSp>
      <p:sp>
        <p:nvSpPr>
          <p:cNvPr id="93" name="Oval 12"/>
          <p:cNvSpPr>
            <a:spLocks noChangeArrowheads="1"/>
          </p:cNvSpPr>
          <p:nvPr/>
        </p:nvSpPr>
        <p:spPr bwMode="auto">
          <a:xfrm>
            <a:off x="2264489" y="5454978"/>
            <a:ext cx="688347" cy="718938"/>
          </a:xfrm>
          <a:prstGeom prst="ellipse">
            <a:avLst/>
          </a:prstGeom>
          <a:solidFill>
            <a:srgbClr val="A5A5A5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solidFill>
                <a:srgbClr val="549ADA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 flipH="1">
            <a:off x="2385767" y="5293917"/>
            <a:ext cx="1790601" cy="502708"/>
            <a:chOff x="8125333" y="4745260"/>
            <a:chExt cx="2389596" cy="203034"/>
          </a:xfrm>
        </p:grpSpPr>
        <p:cxnSp>
          <p:nvCxnSpPr>
            <p:cNvPr id="97" name="Straight Connector 96"/>
            <p:cNvCxnSpPr/>
            <p:nvPr/>
          </p:nvCxnSpPr>
          <p:spPr>
            <a:xfrm>
              <a:off x="8125333" y="4745260"/>
              <a:ext cx="522140" cy="203034"/>
            </a:xfrm>
            <a:prstGeom prst="line">
              <a:avLst/>
            </a:prstGeom>
            <a:ln w="25400">
              <a:solidFill>
                <a:srgbClr val="A5A5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8647472" y="4948294"/>
              <a:ext cx="1867457" cy="0"/>
            </a:xfrm>
            <a:prstGeom prst="line">
              <a:avLst/>
            </a:prstGeom>
            <a:ln w="25400">
              <a:solidFill>
                <a:srgbClr val="A5A5A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 Placeholder 5"/>
          <p:cNvSpPr txBox="1">
            <a:spLocks/>
          </p:cNvSpPr>
          <p:nvPr/>
        </p:nvSpPr>
        <p:spPr>
          <a:xfrm>
            <a:off x="5626460" y="6075109"/>
            <a:ext cx="2509941" cy="741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1400" b="1" dirty="0" smtClean="0">
                <a:solidFill>
                  <a:srgbClr val="ED7D3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II</a:t>
            </a:r>
            <a:r>
              <a:rPr lang="bg-BG" sz="1400" b="1" dirty="0" smtClean="0">
                <a:solidFill>
                  <a:srgbClr val="ED7D3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.Д.2 </a:t>
            </a:r>
            <a:r>
              <a:rPr lang="ru-RU" sz="1400" b="1" dirty="0" smtClean="0">
                <a:solidFill>
                  <a:srgbClr val="ED7D3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„Подпомагане </a:t>
            </a:r>
            <a:r>
              <a:rPr lang="ru-RU" sz="1400" b="1" dirty="0">
                <a:solidFill>
                  <a:srgbClr val="ED7D3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на много малки земеделски стопанства “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906162" y="4624723"/>
            <a:ext cx="688347" cy="2057301"/>
            <a:chOff x="3963187" y="4204146"/>
            <a:chExt cx="688347" cy="2057301"/>
          </a:xfrm>
        </p:grpSpPr>
        <p:sp>
          <p:nvSpPr>
            <p:cNvPr id="65" name="Oval 12"/>
            <p:cNvSpPr>
              <a:spLocks noChangeArrowheads="1"/>
            </p:cNvSpPr>
            <p:nvPr/>
          </p:nvSpPr>
          <p:spPr bwMode="auto">
            <a:xfrm>
              <a:off x="3963187" y="5542509"/>
              <a:ext cx="688347" cy="718938"/>
            </a:xfrm>
            <a:prstGeom prst="ellipse">
              <a:avLst/>
            </a:prstGeom>
            <a:solidFill>
              <a:srgbClr val="ED7D3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800">
                <a:solidFill>
                  <a:srgbClr val="549ADA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547" y="5684950"/>
              <a:ext cx="442838" cy="434056"/>
            </a:xfrm>
            <a:prstGeom prst="rect">
              <a:avLst/>
            </a:prstGeom>
          </p:spPr>
        </p:pic>
        <p:grpSp>
          <p:nvGrpSpPr>
            <p:cNvPr id="101" name="Group 100"/>
            <p:cNvGrpSpPr/>
            <p:nvPr/>
          </p:nvGrpSpPr>
          <p:grpSpPr>
            <a:xfrm rot="16200000" flipH="1" flipV="1">
              <a:off x="3696245" y="4787324"/>
              <a:ext cx="1466107" cy="299752"/>
              <a:chOff x="8125333" y="4745260"/>
              <a:chExt cx="2389596" cy="203034"/>
            </a:xfrm>
          </p:grpSpPr>
          <p:cxnSp>
            <p:nvCxnSpPr>
              <p:cNvPr id="102" name="Straight Connector 101"/>
              <p:cNvCxnSpPr/>
              <p:nvPr/>
            </p:nvCxnSpPr>
            <p:spPr>
              <a:xfrm>
                <a:off x="8125333" y="4745260"/>
                <a:ext cx="522140" cy="203034"/>
              </a:xfrm>
              <a:prstGeom prst="line">
                <a:avLst/>
              </a:prstGeom>
              <a:ln w="25400">
                <a:solidFill>
                  <a:srgbClr val="ED7D3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8647472" y="4948294"/>
                <a:ext cx="1867457" cy="0"/>
              </a:xfrm>
              <a:prstGeom prst="line">
                <a:avLst/>
              </a:prstGeom>
              <a:ln w="25400">
                <a:solidFill>
                  <a:srgbClr val="ED7D3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5" name="Text Placeholder 5"/>
          <p:cNvSpPr txBox="1">
            <a:spLocks/>
          </p:cNvSpPr>
          <p:nvPr/>
        </p:nvSpPr>
        <p:spPr>
          <a:xfrm>
            <a:off x="160131" y="6224406"/>
            <a:ext cx="3820609" cy="11575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II.</a:t>
            </a:r>
            <a:r>
              <a:rPr lang="bg-BG" sz="1400" b="1" u="sng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Д.3. </a:t>
            </a:r>
            <a:r>
              <a:rPr lang="bg-BG" sz="1400" b="1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„</a:t>
            </a: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Стартова помощ за установяване на нови земеделски стопани в селското </a:t>
            </a:r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стопанство</a:t>
            </a:r>
            <a:r>
              <a:rPr lang="bg-BG" sz="1400" b="1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“ </a:t>
            </a:r>
            <a:endParaRPr lang="bg-BG" sz="1400" b="1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6" name="Freeform 32">
            <a:extLst>
              <a:ext uri="{FF2B5EF4-FFF2-40B4-BE49-F238E27FC236}">
                <a16:creationId xmlns:a16="http://schemas.microsoft.com/office/drawing/2014/main" id="{9C5A04AA-A50B-457A-A783-D941E78BCCDF}"/>
              </a:ext>
            </a:extLst>
          </p:cNvPr>
          <p:cNvSpPr/>
          <p:nvPr/>
        </p:nvSpPr>
        <p:spPr>
          <a:xfrm>
            <a:off x="2434408" y="5659718"/>
            <a:ext cx="291311" cy="28335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7" name="Rectangle 106"/>
          <p:cNvSpPr/>
          <p:nvPr/>
        </p:nvSpPr>
        <p:spPr>
          <a:xfrm>
            <a:off x="8226629" y="2551966"/>
            <a:ext cx="2009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400" b="1" dirty="0">
                <a:solidFill>
                  <a:srgbClr val="C55A1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Подадени </a:t>
            </a:r>
            <a:r>
              <a:rPr lang="bg-BG" sz="1400" b="1" dirty="0" smtClean="0">
                <a:solidFill>
                  <a:srgbClr val="C55A1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проекти</a:t>
            </a:r>
            <a:endParaRPr lang="bg-BG" sz="1400" b="1" dirty="0">
              <a:solidFill>
                <a:srgbClr val="C55A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2035089" y="1534491"/>
            <a:ext cx="688347" cy="718938"/>
          </a:xfrm>
          <a:prstGeom prst="ellipse">
            <a:avLst/>
          </a:prstGeom>
          <a:solidFill>
            <a:srgbClr val="9973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solidFill>
                <a:srgbClr val="549ADA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2303032" y="1900379"/>
            <a:ext cx="1505104" cy="7762"/>
          </a:xfrm>
          <a:prstGeom prst="line">
            <a:avLst/>
          </a:prstGeom>
          <a:ln w="25400">
            <a:solidFill>
              <a:srgbClr val="997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ular Callout 5"/>
          <p:cNvSpPr/>
          <p:nvPr/>
        </p:nvSpPr>
        <p:spPr>
          <a:xfrm>
            <a:off x="4957839" y="832448"/>
            <a:ext cx="1571922" cy="665169"/>
          </a:xfrm>
          <a:prstGeom prst="wedgeRectCallout">
            <a:avLst>
              <a:gd name="adj1" fmla="val -76699"/>
              <a:gd name="adj2" fmla="val 79448"/>
            </a:avLst>
          </a:prstGeom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II.</a:t>
            </a:r>
            <a:r>
              <a:rPr lang="bg-BG" sz="900" dirty="0"/>
              <a:t>Г.6 - Инфраструктура </a:t>
            </a:r>
            <a:r>
              <a:rPr lang="en-US" sz="900" dirty="0"/>
              <a:t>II-</a:t>
            </a:r>
            <a:r>
              <a:rPr lang="bg-BG" sz="900" dirty="0"/>
              <a:t>ри</a:t>
            </a:r>
          </a:p>
          <a:p>
            <a:pPr algn="ctr"/>
            <a:r>
              <a:rPr lang="bg-BG" sz="900" dirty="0"/>
              <a:t>2%</a:t>
            </a:r>
            <a:endParaRPr lang="en-US" sz="9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848015"/>
              </p:ext>
            </p:extLst>
          </p:nvPr>
        </p:nvGraphicFramePr>
        <p:xfrm>
          <a:off x="8290867" y="2834467"/>
          <a:ext cx="3657600" cy="345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" name="Worksheet" r:id="rId7" imgW="3657600" imgH="3457461" progId="Excel.Sheet.12">
                  <p:embed/>
                </p:oleObj>
              </mc:Choice>
              <mc:Fallback>
                <p:oleObj name="Worksheet" r:id="rId7" imgW="3657600" imgH="345746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90867" y="2834467"/>
                        <a:ext cx="3657600" cy="345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555353"/>
              </p:ext>
            </p:extLst>
          </p:nvPr>
        </p:nvGraphicFramePr>
        <p:xfrm>
          <a:off x="8290867" y="6434808"/>
          <a:ext cx="3657600" cy="20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Worksheet" r:id="rId9" imgW="3657600" imgH="209512" progId="Excel.Sheet.12">
                  <p:embed/>
                </p:oleObj>
              </mc:Choice>
              <mc:Fallback>
                <p:oleObj name="Worksheet" r:id="rId9" imgW="3657600" imgH="2095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290867" y="6434808"/>
                        <a:ext cx="3657600" cy="209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 Placeholder 5"/>
          <p:cNvSpPr txBox="1">
            <a:spLocks/>
          </p:cNvSpPr>
          <p:nvPr/>
        </p:nvSpPr>
        <p:spPr>
          <a:xfrm>
            <a:off x="416158" y="1039103"/>
            <a:ext cx="2536678" cy="124268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1400" b="1" u="sng" dirty="0">
                <a:solidFill>
                  <a:srgbClr val="997300"/>
                </a:solidFill>
                <a:latin typeface="Lato" panose="020F0502020204030203"/>
              </a:rPr>
              <a:t>II.</a:t>
            </a:r>
            <a:r>
              <a:rPr lang="bg-BG" sz="1400" b="1" u="sng" dirty="0" smtClean="0">
                <a:solidFill>
                  <a:srgbClr val="997300"/>
                </a:solidFill>
              </a:rPr>
              <a:t>Г.3</a:t>
            </a:r>
            <a:r>
              <a:rPr lang="en-US" sz="1400" b="1" u="sng" dirty="0">
                <a:solidFill>
                  <a:srgbClr val="997300"/>
                </a:solidFill>
                <a:latin typeface="Lato" panose="020F0502020204030203"/>
              </a:rPr>
              <a:t>.</a:t>
            </a:r>
            <a:r>
              <a:rPr lang="en-US" sz="1400" b="1" u="sng" dirty="0" smtClean="0">
                <a:solidFill>
                  <a:srgbClr val="997300"/>
                </a:solidFill>
                <a:latin typeface="Lato" panose="020F0502020204030203"/>
              </a:rPr>
              <a:t> </a:t>
            </a:r>
            <a:r>
              <a:rPr lang="en-US" sz="1400" b="1" dirty="0" smtClean="0">
                <a:solidFill>
                  <a:srgbClr val="997300"/>
                </a:solidFill>
                <a:latin typeface="Lato" panose="020F0502020204030203"/>
              </a:rPr>
              <a:t> </a:t>
            </a:r>
            <a:r>
              <a:rPr lang="bg-BG" sz="1400" b="1" dirty="0" smtClean="0">
                <a:solidFill>
                  <a:srgbClr val="997300"/>
                </a:solidFill>
              </a:rPr>
              <a:t>„</a:t>
            </a:r>
            <a:r>
              <a:rPr lang="ru-RU" sz="1400" b="1" dirty="0" smtClean="0">
                <a:solidFill>
                  <a:srgbClr val="9973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Инвестиции </a:t>
            </a:r>
            <a:r>
              <a:rPr lang="ru-RU" sz="1400" b="1" dirty="0">
                <a:solidFill>
                  <a:srgbClr val="9973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за неселскостопански </a:t>
            </a:r>
            <a:endParaRPr lang="en-US" sz="1400" b="1" dirty="0" smtClean="0">
              <a:solidFill>
                <a:srgbClr val="997300"/>
              </a:solidFill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l">
              <a:lnSpc>
                <a:spcPct val="110000"/>
              </a:lnSpc>
            </a:pPr>
            <a:r>
              <a:rPr lang="ru-RU" sz="1400" b="1" dirty="0" smtClean="0">
                <a:solidFill>
                  <a:srgbClr val="9973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дейности </a:t>
            </a:r>
            <a:r>
              <a:rPr lang="ru-RU" sz="1400" b="1" dirty="0">
                <a:solidFill>
                  <a:srgbClr val="9973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в </a:t>
            </a:r>
            <a:endParaRPr lang="en-US" sz="1400" b="1" dirty="0" smtClean="0">
              <a:solidFill>
                <a:srgbClr val="997300"/>
              </a:solidFill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l">
              <a:lnSpc>
                <a:spcPct val="110000"/>
              </a:lnSpc>
            </a:pPr>
            <a:r>
              <a:rPr lang="ru-RU" sz="1400" b="1" dirty="0" smtClean="0">
                <a:solidFill>
                  <a:srgbClr val="9973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селските райони</a:t>
            </a:r>
            <a:endParaRPr lang="en-US" sz="1400" b="1" dirty="0" smtClean="0">
              <a:solidFill>
                <a:srgbClr val="997300"/>
              </a:solidFill>
              <a:latin typeface="Lato" panose="020F0502020204030203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l">
              <a:lnSpc>
                <a:spcPct val="110000"/>
              </a:lnSpc>
            </a:pPr>
            <a:r>
              <a:rPr lang="ru-RU" sz="1400" b="1" dirty="0" smtClean="0">
                <a:solidFill>
                  <a:srgbClr val="9973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- УСЛУГИ</a:t>
            </a:r>
            <a:r>
              <a:rPr lang="bg-BG" sz="1400" b="1" dirty="0" smtClean="0">
                <a:solidFill>
                  <a:srgbClr val="9973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“</a:t>
            </a:r>
            <a:endParaRPr lang="ru-RU" sz="1400" b="1" dirty="0">
              <a:solidFill>
                <a:srgbClr val="997300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6" name="Google Shape;524;p38"/>
          <p:cNvSpPr/>
          <p:nvPr/>
        </p:nvSpPr>
        <p:spPr>
          <a:xfrm>
            <a:off x="2219481" y="1725506"/>
            <a:ext cx="319561" cy="336908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779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07924" y="506843"/>
            <a:ext cx="4915129" cy="5888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g-BG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Бюджет </a:t>
            </a:r>
            <a:r>
              <a:rPr lang="bg-BG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(отворени приеми)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72431" y="1454335"/>
            <a:ext cx="4292972" cy="299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/>
              <a:t>II.</a:t>
            </a:r>
            <a:r>
              <a:rPr lang="bg-BG" sz="1000" b="1" dirty="0"/>
              <a:t>Г.10 </a:t>
            </a:r>
            <a:r>
              <a:rPr lang="bg-BG" sz="800" b="1" dirty="0" smtClean="0"/>
              <a:t>- </a:t>
            </a:r>
            <a:r>
              <a:rPr lang="ru-RU" sz="1000" b="1" dirty="0" smtClean="0"/>
              <a:t>Залесяване </a:t>
            </a:r>
            <a:r>
              <a:rPr lang="ru-RU" sz="1000" b="1" dirty="0"/>
              <a:t>и възстановяване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92918" y="2183914"/>
            <a:ext cx="2349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8077987" y="1333451"/>
            <a:ext cx="1" cy="148701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453795" y="2275563"/>
            <a:ext cx="1089204" cy="37069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2025 </a:t>
            </a:r>
            <a:r>
              <a:rPr lang="bg-BG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84480" y="1384372"/>
            <a:ext cx="1089204" cy="392337"/>
          </a:xfrm>
          <a:prstGeom prst="rect">
            <a:avLst/>
          </a:prstGeom>
          <a:solidFill>
            <a:srgbClr val="549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2025 г.</a:t>
            </a:r>
            <a:endParaRPr lang="id-ID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83416" y="1360118"/>
            <a:ext cx="1625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22 882 860 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лв.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066850" y="2338484"/>
            <a:ext cx="16251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800" b="1" dirty="0"/>
              <a:t> 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9 779 150 лв</a:t>
            </a: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10124472" y="1344122"/>
            <a:ext cx="0" cy="1455441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746812" y="1046193"/>
            <a:ext cx="4494491" cy="5616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575182" y="1360888"/>
            <a:ext cx="15269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Срок за кандидатстване</a:t>
            </a:r>
            <a:r>
              <a:rPr lang="bg-BG" sz="1000" b="1" dirty="0" smtClean="0"/>
              <a:t> </a:t>
            </a:r>
            <a:r>
              <a:rPr lang="bg-BG" sz="1000" dirty="0" smtClean="0"/>
              <a:t>03</a:t>
            </a:r>
            <a:r>
              <a:rPr lang="en-US" sz="1000" dirty="0" smtClean="0"/>
              <a:t>.</a:t>
            </a:r>
            <a:r>
              <a:rPr lang="bg-BG" sz="1000" dirty="0" smtClean="0"/>
              <a:t>10</a:t>
            </a:r>
            <a:r>
              <a:rPr lang="en-US" sz="1000" dirty="0" smtClean="0"/>
              <a:t>.</a:t>
            </a:r>
            <a:r>
              <a:rPr lang="bg-BG" sz="1000" dirty="0" smtClean="0"/>
              <a:t>202</a:t>
            </a:r>
            <a:r>
              <a:rPr lang="en-US" sz="1000" dirty="0" smtClean="0"/>
              <a:t>5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H="1">
            <a:off x="2102117" y="1364308"/>
            <a:ext cx="12824" cy="1567428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9951251" y="1360118"/>
            <a:ext cx="1625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0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броя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07274" y="766497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Бюджет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0124472" y="766498"/>
            <a:ext cx="1843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1400" b="1" dirty="0" smtClean="0">
                <a:solidFill>
                  <a:srgbClr val="ED7D3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Подадени проекти</a:t>
            </a:r>
            <a:endParaRPr lang="bg-BG" sz="1400" b="1" dirty="0">
              <a:solidFill>
                <a:srgbClr val="ED7D3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07924" y="2183914"/>
            <a:ext cx="15269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bg-BG" sz="1000" dirty="0" smtClean="0"/>
              <a:t>Срок за кандидатстване</a:t>
            </a:r>
            <a:r>
              <a:rPr lang="bg-BG" sz="1000" b="1" dirty="0" smtClean="0"/>
              <a:t> </a:t>
            </a:r>
            <a:r>
              <a:rPr lang="bg-BG" sz="1000" dirty="0" smtClean="0"/>
              <a:t>07</a:t>
            </a:r>
            <a:r>
              <a:rPr lang="en-US" sz="1000" dirty="0" smtClean="0"/>
              <a:t>.</a:t>
            </a:r>
            <a:r>
              <a:rPr lang="bg-BG" sz="1000" dirty="0" smtClean="0"/>
              <a:t>11</a:t>
            </a:r>
            <a:r>
              <a:rPr lang="en-US" sz="1000" dirty="0" smtClean="0"/>
              <a:t>.</a:t>
            </a:r>
            <a:r>
              <a:rPr lang="bg-BG" sz="1000" dirty="0" smtClean="0"/>
              <a:t>202</a:t>
            </a:r>
            <a:r>
              <a:rPr lang="en-US" sz="1000" dirty="0" smtClean="0"/>
              <a:t>5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160823" y="2206996"/>
            <a:ext cx="42929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000" b="1" dirty="0" smtClean="0"/>
              <a:t>ИНТЕРВЕНЦИЯ </a:t>
            </a:r>
            <a:r>
              <a:rPr lang="en-US" sz="1000" b="1" dirty="0" smtClean="0"/>
              <a:t>II.</a:t>
            </a:r>
            <a:r>
              <a:rPr lang="bg-BG" sz="1000" b="1" dirty="0" smtClean="0"/>
              <a:t>Г.11 - </a:t>
            </a:r>
            <a:r>
              <a:rPr lang="ru-RU" sz="1000" b="1" dirty="0" smtClean="0"/>
              <a:t>Предотвратяване на щети по горите от горски пожари, природни бедствия и катастрофични събития</a:t>
            </a:r>
            <a:endParaRPr lang="id-ID" sz="1000" dirty="0">
              <a:solidFill>
                <a:srgbClr val="11111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993584" y="2333785"/>
            <a:ext cx="1625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0</a:t>
            </a:r>
            <a:r>
              <a:rPr lang="ru-RU" sz="1400" b="1" dirty="0" smtClean="0">
                <a:solidFill>
                  <a:schemeClr val="bg2">
                    <a:lumMod val="1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броя</a:t>
            </a:r>
            <a:endParaRPr lang="ru-RU" sz="1400" b="1" dirty="0">
              <a:solidFill>
                <a:schemeClr val="bg2">
                  <a:lumMod val="1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4" name="图片 2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706" y="4930152"/>
            <a:ext cx="2065141" cy="1297314"/>
          </a:xfrm>
          <a:prstGeom prst="rect">
            <a:avLst/>
          </a:prstGeom>
        </p:spPr>
      </p:pic>
      <p:pic>
        <p:nvPicPr>
          <p:cNvPr id="36" name="图片 2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704" y="4930152"/>
            <a:ext cx="1947956" cy="1297314"/>
          </a:xfrm>
          <a:prstGeom prst="rect">
            <a:avLst/>
          </a:prstGeom>
        </p:spPr>
      </p:pic>
      <p:pic>
        <p:nvPicPr>
          <p:cNvPr id="37" name="图片 18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79" y="4930152"/>
            <a:ext cx="1947956" cy="1298637"/>
          </a:xfrm>
          <a:prstGeom prst="rect">
            <a:avLst/>
          </a:prstGeom>
        </p:spPr>
      </p:pic>
      <p:sp>
        <p:nvSpPr>
          <p:cNvPr id="39" name="矩形 17"/>
          <p:cNvSpPr/>
          <p:nvPr/>
        </p:nvSpPr>
        <p:spPr>
          <a:xfrm>
            <a:off x="575182" y="3191260"/>
            <a:ext cx="1946502" cy="2508171"/>
          </a:xfrm>
          <a:prstGeom prst="rect">
            <a:avLst/>
          </a:prstGeom>
          <a:solidFill>
            <a:srgbClr val="549ADA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25"/>
          <p:cNvSpPr/>
          <p:nvPr/>
        </p:nvSpPr>
        <p:spPr>
          <a:xfrm>
            <a:off x="6015614" y="3231574"/>
            <a:ext cx="1946502" cy="2508171"/>
          </a:xfrm>
          <a:prstGeom prst="rect">
            <a:avLst/>
          </a:prstGeom>
          <a:solidFill>
            <a:schemeClr val="tx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24"/>
          <p:cNvSpPr/>
          <p:nvPr/>
        </p:nvSpPr>
        <p:spPr>
          <a:xfrm>
            <a:off x="3398239" y="3231574"/>
            <a:ext cx="1946502" cy="2508171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388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9387280" y="1090255"/>
            <a:ext cx="2172749" cy="1010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bg-BG" sz="3400" b="1" dirty="0" smtClean="0">
                <a:solidFill>
                  <a:srgbClr val="2E75B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Сключени договори</a:t>
            </a:r>
            <a:endParaRPr lang="bg-BG" sz="3400" b="1" dirty="0">
              <a:solidFill>
                <a:srgbClr val="2E75B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3456264" y="2183705"/>
            <a:ext cx="8103766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5" name="图片占位符 8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723" y="1118088"/>
            <a:ext cx="8665221" cy="5206191"/>
          </a:xfrm>
          <a:custGeom>
            <a:avLst/>
            <a:gdLst>
              <a:gd name="connsiteX0" fmla="*/ 1927513 w 5690753"/>
              <a:gd name="connsiteY0" fmla="*/ 5216070 h 6235700"/>
              <a:gd name="connsiteX1" fmla="*/ 3763240 w 5690753"/>
              <a:gd name="connsiteY1" fmla="*/ 5216070 h 6235700"/>
              <a:gd name="connsiteX2" fmla="*/ 3763240 w 5690753"/>
              <a:gd name="connsiteY2" fmla="*/ 6235699 h 6235700"/>
              <a:gd name="connsiteX3" fmla="*/ 1927513 w 5690753"/>
              <a:gd name="connsiteY3" fmla="*/ 6235699 h 6235700"/>
              <a:gd name="connsiteX4" fmla="*/ 0 w 5690753"/>
              <a:gd name="connsiteY4" fmla="*/ 5216070 h 6235700"/>
              <a:gd name="connsiteX5" fmla="*/ 1835727 w 5690753"/>
              <a:gd name="connsiteY5" fmla="*/ 5216070 h 6235700"/>
              <a:gd name="connsiteX6" fmla="*/ 1835727 w 5690753"/>
              <a:gd name="connsiteY6" fmla="*/ 6235699 h 6235700"/>
              <a:gd name="connsiteX7" fmla="*/ 0 w 5690753"/>
              <a:gd name="connsiteY7" fmla="*/ 6235699 h 6235700"/>
              <a:gd name="connsiteX8" fmla="*/ 3855026 w 5690753"/>
              <a:gd name="connsiteY8" fmla="*/ 4216400 h 6235700"/>
              <a:gd name="connsiteX9" fmla="*/ 5690753 w 5690753"/>
              <a:gd name="connsiteY9" fmla="*/ 4216400 h 6235700"/>
              <a:gd name="connsiteX10" fmla="*/ 5690753 w 5690753"/>
              <a:gd name="connsiteY10" fmla="*/ 6235700 h 6235700"/>
              <a:gd name="connsiteX11" fmla="*/ 3855026 w 5690753"/>
              <a:gd name="connsiteY11" fmla="*/ 6235700 h 6235700"/>
              <a:gd name="connsiteX12" fmla="*/ 3855026 w 5690753"/>
              <a:gd name="connsiteY12" fmla="*/ 2108200 h 6235700"/>
              <a:gd name="connsiteX13" fmla="*/ 5690753 w 5690753"/>
              <a:gd name="connsiteY13" fmla="*/ 2108200 h 6235700"/>
              <a:gd name="connsiteX14" fmla="*/ 5690753 w 5690753"/>
              <a:gd name="connsiteY14" fmla="*/ 4127500 h 6235700"/>
              <a:gd name="connsiteX15" fmla="*/ 3855026 w 5690753"/>
              <a:gd name="connsiteY15" fmla="*/ 4127500 h 6235700"/>
              <a:gd name="connsiteX16" fmla="*/ 3855026 w 5690753"/>
              <a:gd name="connsiteY16" fmla="*/ 0 h 6235700"/>
              <a:gd name="connsiteX17" fmla="*/ 5690753 w 5690753"/>
              <a:gd name="connsiteY17" fmla="*/ 0 h 6235700"/>
              <a:gd name="connsiteX18" fmla="*/ 5690753 w 5690753"/>
              <a:gd name="connsiteY18" fmla="*/ 2019300 h 6235700"/>
              <a:gd name="connsiteX19" fmla="*/ 3855026 w 5690753"/>
              <a:gd name="connsiteY19" fmla="*/ 2019300 h 6235700"/>
              <a:gd name="connsiteX20" fmla="*/ 1927513 w 5690753"/>
              <a:gd name="connsiteY20" fmla="*/ 0 h 6235700"/>
              <a:gd name="connsiteX21" fmla="*/ 3763240 w 5690753"/>
              <a:gd name="connsiteY21" fmla="*/ 0 h 6235700"/>
              <a:gd name="connsiteX22" fmla="*/ 3763240 w 5690753"/>
              <a:gd name="connsiteY22" fmla="*/ 1019629 h 6235700"/>
              <a:gd name="connsiteX23" fmla="*/ 1927513 w 5690753"/>
              <a:gd name="connsiteY23" fmla="*/ 1019629 h 6235700"/>
              <a:gd name="connsiteX24" fmla="*/ 0 w 5690753"/>
              <a:gd name="connsiteY24" fmla="*/ 0 h 6235700"/>
              <a:gd name="connsiteX25" fmla="*/ 1835727 w 5690753"/>
              <a:gd name="connsiteY25" fmla="*/ 0 h 6235700"/>
              <a:gd name="connsiteX26" fmla="*/ 1835727 w 5690753"/>
              <a:gd name="connsiteY26" fmla="*/ 1019629 h 6235700"/>
              <a:gd name="connsiteX27" fmla="*/ 0 w 5690753"/>
              <a:gd name="connsiteY27" fmla="*/ 1019629 h 623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90753" h="6235700">
                <a:moveTo>
                  <a:pt x="1927513" y="5216070"/>
                </a:moveTo>
                <a:lnTo>
                  <a:pt x="3763240" y="5216070"/>
                </a:lnTo>
                <a:lnTo>
                  <a:pt x="3763240" y="6235699"/>
                </a:lnTo>
                <a:lnTo>
                  <a:pt x="1927513" y="6235699"/>
                </a:lnTo>
                <a:close/>
                <a:moveTo>
                  <a:pt x="0" y="5216070"/>
                </a:moveTo>
                <a:lnTo>
                  <a:pt x="1835727" y="5216070"/>
                </a:lnTo>
                <a:lnTo>
                  <a:pt x="1835727" y="6235699"/>
                </a:lnTo>
                <a:lnTo>
                  <a:pt x="0" y="6235699"/>
                </a:lnTo>
                <a:close/>
                <a:moveTo>
                  <a:pt x="3855026" y="4216400"/>
                </a:moveTo>
                <a:lnTo>
                  <a:pt x="5690753" y="4216400"/>
                </a:lnTo>
                <a:lnTo>
                  <a:pt x="5690753" y="6235700"/>
                </a:lnTo>
                <a:lnTo>
                  <a:pt x="3855026" y="6235700"/>
                </a:lnTo>
                <a:close/>
                <a:moveTo>
                  <a:pt x="3855026" y="2108200"/>
                </a:moveTo>
                <a:lnTo>
                  <a:pt x="5690753" y="2108200"/>
                </a:lnTo>
                <a:lnTo>
                  <a:pt x="5690753" y="4127500"/>
                </a:lnTo>
                <a:lnTo>
                  <a:pt x="3855026" y="4127500"/>
                </a:lnTo>
                <a:close/>
                <a:moveTo>
                  <a:pt x="3855026" y="0"/>
                </a:moveTo>
                <a:lnTo>
                  <a:pt x="5690753" y="0"/>
                </a:lnTo>
                <a:lnTo>
                  <a:pt x="5690753" y="2019300"/>
                </a:lnTo>
                <a:lnTo>
                  <a:pt x="3855026" y="2019300"/>
                </a:lnTo>
                <a:close/>
                <a:moveTo>
                  <a:pt x="1927513" y="0"/>
                </a:moveTo>
                <a:lnTo>
                  <a:pt x="3763240" y="0"/>
                </a:lnTo>
                <a:lnTo>
                  <a:pt x="3763240" y="1019629"/>
                </a:lnTo>
                <a:lnTo>
                  <a:pt x="1927513" y="1019629"/>
                </a:lnTo>
                <a:close/>
                <a:moveTo>
                  <a:pt x="0" y="0"/>
                </a:moveTo>
                <a:lnTo>
                  <a:pt x="1835727" y="0"/>
                </a:lnTo>
                <a:lnTo>
                  <a:pt x="1835727" y="1019629"/>
                </a:lnTo>
                <a:lnTo>
                  <a:pt x="0" y="1019629"/>
                </a:lnTo>
                <a:close/>
              </a:path>
            </a:pathLst>
          </a:custGeom>
        </p:spPr>
      </p:pic>
      <p:sp>
        <p:nvSpPr>
          <p:cNvPr id="29" name="Rectangle 28"/>
          <p:cNvSpPr/>
          <p:nvPr/>
        </p:nvSpPr>
        <p:spPr>
          <a:xfrm>
            <a:off x="3672394" y="3778450"/>
            <a:ext cx="810376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В момента се изпращат Уведомителни писма за предоставяне на информация преди одобрение до кандидатите, чийто проекти са преминали успешно административната проверка. До края на месеца </a:t>
            </a:r>
            <a:r>
              <a:rPr lang="ru-RU" sz="1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предстои 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изготвянето на договори 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за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ru-RU" sz="1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одобрените 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кандидати. </a:t>
            </a:r>
            <a:endParaRPr lang="ru-RU" sz="1000" b="1" dirty="0">
              <a:solidFill>
                <a:schemeClr val="accent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634856" y="2591297"/>
            <a:ext cx="80831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На </a:t>
            </a:r>
            <a:r>
              <a:rPr lang="ru-RU" sz="1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14.08.2025 г. бяха изпратени първите решения за одобрение на проекти от 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първия прием по </a:t>
            </a:r>
            <a:r>
              <a:rPr lang="ru-RU" sz="1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интервенция II.Г.6 „Инвестиции в основни услуги и дребни по мащаби инфраструктура в селските 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райони“. </a:t>
            </a:r>
            <a:r>
              <a:rPr lang="ru-RU" sz="1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Обработката на подадените заявления се извършва в рамките на предвидения шестмесечен срок съгласно Наредба №4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До момента са изготвени над </a:t>
            </a:r>
            <a:r>
              <a:rPr lang="bg-BG" sz="1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</a:t>
            </a:r>
            <a:r>
              <a:rPr lang="en-US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договора. Паралелно с това се осъществява оценката и на проектите от втория прием за общини от СПРЗСР.</a:t>
            </a:r>
            <a:endParaRPr lang="ru-RU" sz="1000" b="1" dirty="0">
              <a:solidFill>
                <a:schemeClr val="accent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56264" y="2389425"/>
            <a:ext cx="8103766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Интервенция </a:t>
            </a: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II.</a:t>
            </a:r>
            <a:r>
              <a:rPr lang="ru-RU" sz="11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Г.6. Инвестиции в основни услуги и дребни по мащаби инфраструктура в селските </a:t>
            </a: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райони </a:t>
            </a:r>
            <a:endParaRPr lang="en-US" sz="1100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76915" y="3519790"/>
            <a:ext cx="8083115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Интервенции </a:t>
            </a:r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II.</a:t>
            </a:r>
            <a:r>
              <a:rPr lang="bg-BG" sz="11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Д.1; </a:t>
            </a: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II.</a:t>
            </a:r>
            <a:r>
              <a:rPr lang="bg-BG" sz="11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Д.2 и </a:t>
            </a: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II.</a:t>
            </a:r>
            <a:r>
              <a:rPr lang="bg-BG" sz="11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Д.3  </a:t>
            </a:r>
            <a:endParaRPr lang="en-US" sz="1100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13" name="Picture 12" descr="dfz-logo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7374" y="6090408"/>
            <a:ext cx="1064817" cy="33555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3429810" y="4436960"/>
            <a:ext cx="8083115" cy="320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Интервенция </a:t>
            </a:r>
            <a:r>
              <a:rPr lang="en-US" sz="11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II.</a:t>
            </a:r>
            <a:r>
              <a:rPr lang="ru-RU" sz="1100" b="1" dirty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Г.5. Инвестиции в инфраструктура за напояване</a:t>
            </a:r>
            <a:r>
              <a:rPr lang="bg-BG" sz="1100" b="1" dirty="0" smtClean="0">
                <a:solidFill>
                  <a:schemeClr val="accent1">
                    <a:lumMod val="7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</a:t>
            </a:r>
            <a:endParaRPr lang="en-US" sz="1100" b="1" dirty="0">
              <a:solidFill>
                <a:schemeClr val="accent1">
                  <a:lumMod val="7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58540" y="4662369"/>
            <a:ext cx="810376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Изпратени са всички първи уведомителни писма за нередовности по проектите </a:t>
            </a:r>
            <a:r>
              <a:rPr lang="ru-RU" sz="1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на „Напоителни системи“ 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ЕАД</a:t>
            </a:r>
            <a:r>
              <a:rPr lang="en-US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bg-BG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и сдружения за напояване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</a:t>
            </a:r>
            <a:r>
              <a:rPr lang="ru-RU" sz="1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чийто </a:t>
            </a:r>
            <a:r>
              <a:rPr lang="ru-RU" sz="1000" b="1" dirty="0" smtClean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приеми приключиха </a:t>
            </a:r>
            <a:r>
              <a:rPr lang="ru-RU" sz="10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в средата на месец април тази година. </a:t>
            </a:r>
          </a:p>
        </p:txBody>
      </p:sp>
    </p:spTree>
    <p:extLst>
      <p:ext uri="{BB962C8B-B14F-4D97-AF65-F5344CB8AC3E}">
        <p14:creationId xmlns:p14="http://schemas.microsoft.com/office/powerpoint/2010/main" val="445951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7691639" y="1969681"/>
            <a:ext cx="2931658" cy="5590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bg-BG" sz="3200" b="1" dirty="0" smtClean="0">
                <a:solidFill>
                  <a:srgbClr val="C55A1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БЛАГОДАРЯ!</a:t>
            </a:r>
            <a:endParaRPr lang="id-ID" sz="3200" b="1" dirty="0">
              <a:solidFill>
                <a:srgbClr val="C55A1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057111" y="6341927"/>
            <a:ext cx="213488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bg-BG" sz="900" i="0" dirty="0" smtClean="0">
                <a:solidFill>
                  <a:schemeClr val="bg2">
                    <a:lumMod val="10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ДФ „ЗЕМЕДЕЛИЕ“ – </a:t>
            </a:r>
            <a:r>
              <a:rPr lang="bg-BG" sz="900" dirty="0" smtClean="0">
                <a:solidFill>
                  <a:schemeClr val="bg2">
                    <a:lumMod val="1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Август</a:t>
            </a:r>
            <a:r>
              <a:rPr lang="bg-BG" sz="900" i="0" dirty="0" smtClean="0">
                <a:solidFill>
                  <a:schemeClr val="bg2">
                    <a:lumMod val="10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2025г. </a:t>
            </a:r>
            <a:endParaRPr lang="id-ID" sz="900" dirty="0">
              <a:solidFill>
                <a:schemeClr val="bg2">
                  <a:lumMod val="1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8" name="图片占位符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683" y="1886099"/>
            <a:ext cx="5767988" cy="3851496"/>
          </a:xfrm>
          <a:custGeom>
            <a:avLst/>
            <a:gdLst>
              <a:gd name="connsiteX0" fmla="*/ 2303235 w 3463471"/>
              <a:gd name="connsiteY0" fmla="*/ 4263118 h 6041118"/>
              <a:gd name="connsiteX1" fmla="*/ 3260271 w 3463471"/>
              <a:gd name="connsiteY1" fmla="*/ 4263118 h 6041118"/>
              <a:gd name="connsiteX2" fmla="*/ 3260271 w 3463471"/>
              <a:gd name="connsiteY2" fmla="*/ 6041118 h 6041118"/>
              <a:gd name="connsiteX3" fmla="*/ 2303235 w 3463471"/>
              <a:gd name="connsiteY3" fmla="*/ 6041118 h 6041118"/>
              <a:gd name="connsiteX4" fmla="*/ 364671 w 3463471"/>
              <a:gd name="connsiteY4" fmla="*/ 3508375 h 6041118"/>
              <a:gd name="connsiteX5" fmla="*/ 1050471 w 3463471"/>
              <a:gd name="connsiteY5" fmla="*/ 3508375 h 6041118"/>
              <a:gd name="connsiteX6" fmla="*/ 1050471 w 3463471"/>
              <a:gd name="connsiteY6" fmla="*/ 5286375 h 6041118"/>
              <a:gd name="connsiteX7" fmla="*/ 364671 w 3463471"/>
              <a:gd name="connsiteY7" fmla="*/ 5286375 h 6041118"/>
              <a:gd name="connsiteX8" fmla="*/ 1530531 w 3463471"/>
              <a:gd name="connsiteY8" fmla="*/ 2813050 h 6041118"/>
              <a:gd name="connsiteX9" fmla="*/ 2216331 w 3463471"/>
              <a:gd name="connsiteY9" fmla="*/ 2813050 h 6041118"/>
              <a:gd name="connsiteX10" fmla="*/ 2216331 w 3463471"/>
              <a:gd name="connsiteY10" fmla="*/ 5530850 h 6041118"/>
              <a:gd name="connsiteX11" fmla="*/ 1530531 w 3463471"/>
              <a:gd name="connsiteY11" fmla="*/ 5530850 h 6041118"/>
              <a:gd name="connsiteX12" fmla="*/ 2303235 w 3463471"/>
              <a:gd name="connsiteY12" fmla="*/ 1454150 h 6041118"/>
              <a:gd name="connsiteX13" fmla="*/ 3463471 w 3463471"/>
              <a:gd name="connsiteY13" fmla="*/ 1454150 h 6041118"/>
              <a:gd name="connsiteX14" fmla="*/ 3463471 w 3463471"/>
              <a:gd name="connsiteY14" fmla="*/ 4171950 h 6041118"/>
              <a:gd name="connsiteX15" fmla="*/ 2303235 w 3463471"/>
              <a:gd name="connsiteY15" fmla="*/ 4171950 h 6041118"/>
              <a:gd name="connsiteX16" fmla="*/ 0 w 3463471"/>
              <a:gd name="connsiteY16" fmla="*/ 933450 h 6041118"/>
              <a:gd name="connsiteX17" fmla="*/ 276860 w 3463471"/>
              <a:gd name="connsiteY17" fmla="*/ 933450 h 6041118"/>
              <a:gd name="connsiteX18" fmla="*/ 276860 w 3463471"/>
              <a:gd name="connsiteY18" fmla="*/ 4959350 h 6041118"/>
              <a:gd name="connsiteX19" fmla="*/ 0 w 3463471"/>
              <a:gd name="connsiteY19" fmla="*/ 4959350 h 6041118"/>
              <a:gd name="connsiteX20" fmla="*/ 1152071 w 3463471"/>
              <a:gd name="connsiteY20" fmla="*/ 704851 h 6041118"/>
              <a:gd name="connsiteX21" fmla="*/ 1428931 w 3463471"/>
              <a:gd name="connsiteY21" fmla="*/ 704851 h 6041118"/>
              <a:gd name="connsiteX22" fmla="*/ 1428931 w 3463471"/>
              <a:gd name="connsiteY22" fmla="*/ 4730750 h 6041118"/>
              <a:gd name="connsiteX23" fmla="*/ 1152071 w 3463471"/>
              <a:gd name="connsiteY23" fmla="*/ 4730750 h 6041118"/>
              <a:gd name="connsiteX24" fmla="*/ 364671 w 3463471"/>
              <a:gd name="connsiteY24" fmla="*/ 626837 h 6041118"/>
              <a:gd name="connsiteX25" fmla="*/ 1050471 w 3463471"/>
              <a:gd name="connsiteY25" fmla="*/ 626837 h 6041118"/>
              <a:gd name="connsiteX26" fmla="*/ 1050471 w 3463471"/>
              <a:gd name="connsiteY26" fmla="*/ 3344636 h 6041118"/>
              <a:gd name="connsiteX27" fmla="*/ 364671 w 3463471"/>
              <a:gd name="connsiteY27" fmla="*/ 3344636 h 6041118"/>
              <a:gd name="connsiteX28" fmla="*/ 2364921 w 3463471"/>
              <a:gd name="connsiteY28" fmla="*/ 260351 h 6041118"/>
              <a:gd name="connsiteX29" fmla="*/ 3463471 w 3463471"/>
              <a:gd name="connsiteY29" fmla="*/ 260351 h 6041118"/>
              <a:gd name="connsiteX30" fmla="*/ 3463471 w 3463471"/>
              <a:gd name="connsiteY30" fmla="*/ 1358901 h 6041118"/>
              <a:gd name="connsiteX31" fmla="*/ 2364921 w 3463471"/>
              <a:gd name="connsiteY31" fmla="*/ 1358901 h 6041118"/>
              <a:gd name="connsiteX32" fmla="*/ 1530531 w 3463471"/>
              <a:gd name="connsiteY32" fmla="*/ 0 h 6041118"/>
              <a:gd name="connsiteX33" fmla="*/ 2216331 w 3463471"/>
              <a:gd name="connsiteY33" fmla="*/ 0 h 6041118"/>
              <a:gd name="connsiteX34" fmla="*/ 2216331 w 3463471"/>
              <a:gd name="connsiteY34" fmla="*/ 2717800 h 6041118"/>
              <a:gd name="connsiteX35" fmla="*/ 1530531 w 3463471"/>
              <a:gd name="connsiteY35" fmla="*/ 2717800 h 604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463471" h="6041118">
                <a:moveTo>
                  <a:pt x="2303235" y="4263118"/>
                </a:moveTo>
                <a:lnTo>
                  <a:pt x="3260271" y="4263118"/>
                </a:lnTo>
                <a:lnTo>
                  <a:pt x="3260271" y="6041118"/>
                </a:lnTo>
                <a:lnTo>
                  <a:pt x="2303235" y="6041118"/>
                </a:lnTo>
                <a:close/>
                <a:moveTo>
                  <a:pt x="364671" y="3508375"/>
                </a:moveTo>
                <a:lnTo>
                  <a:pt x="1050471" y="3508375"/>
                </a:lnTo>
                <a:lnTo>
                  <a:pt x="1050471" y="5286375"/>
                </a:lnTo>
                <a:lnTo>
                  <a:pt x="364671" y="5286375"/>
                </a:lnTo>
                <a:close/>
                <a:moveTo>
                  <a:pt x="1530531" y="2813050"/>
                </a:moveTo>
                <a:lnTo>
                  <a:pt x="2216331" y="2813050"/>
                </a:lnTo>
                <a:lnTo>
                  <a:pt x="2216331" y="5530850"/>
                </a:lnTo>
                <a:lnTo>
                  <a:pt x="1530531" y="5530850"/>
                </a:lnTo>
                <a:close/>
                <a:moveTo>
                  <a:pt x="2303235" y="1454150"/>
                </a:moveTo>
                <a:lnTo>
                  <a:pt x="3463471" y="1454150"/>
                </a:lnTo>
                <a:lnTo>
                  <a:pt x="3463471" y="4171950"/>
                </a:lnTo>
                <a:lnTo>
                  <a:pt x="2303235" y="4171950"/>
                </a:lnTo>
                <a:close/>
                <a:moveTo>
                  <a:pt x="0" y="933450"/>
                </a:moveTo>
                <a:lnTo>
                  <a:pt x="276860" y="933450"/>
                </a:lnTo>
                <a:lnTo>
                  <a:pt x="276860" y="4959350"/>
                </a:lnTo>
                <a:lnTo>
                  <a:pt x="0" y="4959350"/>
                </a:lnTo>
                <a:close/>
                <a:moveTo>
                  <a:pt x="1152071" y="704851"/>
                </a:moveTo>
                <a:lnTo>
                  <a:pt x="1428931" y="704851"/>
                </a:lnTo>
                <a:lnTo>
                  <a:pt x="1428931" y="4730750"/>
                </a:lnTo>
                <a:lnTo>
                  <a:pt x="1152071" y="4730750"/>
                </a:lnTo>
                <a:close/>
                <a:moveTo>
                  <a:pt x="364671" y="626837"/>
                </a:moveTo>
                <a:lnTo>
                  <a:pt x="1050471" y="626837"/>
                </a:lnTo>
                <a:lnTo>
                  <a:pt x="1050471" y="3344636"/>
                </a:lnTo>
                <a:lnTo>
                  <a:pt x="364671" y="3344636"/>
                </a:lnTo>
                <a:close/>
                <a:moveTo>
                  <a:pt x="2364921" y="260351"/>
                </a:moveTo>
                <a:lnTo>
                  <a:pt x="3463471" y="260351"/>
                </a:lnTo>
                <a:lnTo>
                  <a:pt x="3463471" y="1358901"/>
                </a:lnTo>
                <a:lnTo>
                  <a:pt x="2364921" y="1358901"/>
                </a:lnTo>
                <a:close/>
                <a:moveTo>
                  <a:pt x="1530531" y="0"/>
                </a:moveTo>
                <a:lnTo>
                  <a:pt x="2216331" y="0"/>
                </a:lnTo>
                <a:lnTo>
                  <a:pt x="2216331" y="2717800"/>
                </a:lnTo>
                <a:lnTo>
                  <a:pt x="1530531" y="2717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389694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53135DE-5BDE-4784-8362-2A767A10739A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PlefE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5Xnx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PlefEm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+V58SS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+V58SW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+V58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+V58SXL80YFnAAAAawAAABwAAAB1bml2ZXJzYWwvbG9jYWxfc2V0dGluZ3MueG1sDcw7CsNADEXR3qsQ6p1P58JjdymDIc4ChP0IBo0UZkRIdp/pbnG44/zNSh+Uerglvp4uTLDN98NeiZ/rrR+Yaojtom5IbM40T92ovok+ENFgpbfKD2VFbhG4S25yKaiwkGhnPk/dH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D5XnxJsIcj9GwBAAD3AgAAKQAAAHVuaXZlcnNhbC9za2luX2N1c3RvbWl6YXRpb25fc2V0dGluZ3MueG1sjVLbSiQxEH33K4I/MEkqt4Z2ILeWeVHRAZ+b6ezSrKaXTsRlycebdncYR0c09VR1Tp2iKqdNv8Zon1KeHse/fR6neBdyHuPPtD5DqN1ND9N8M4cUclodKvdjHKbnTfwxLbVaTbmPQz8PdkHTGqPu9SEltXKqZswwiiTz1CvkPLcVa8A1YCvmKLHt6p3EP9057ELMp1Xb1RH6sWETU5jzJg7hzxqO2W+h4w0u534YKy+tBVui7KcWx5ZAjHDJfaEaAASy3BGHi5SN1AR5zDiGYhQFCohwThpRiKQcatY1oqow3wjEJGPUFepp7UZaG0dtkdAQous0rxpbus5IjBEhBJgrXEBnMKpsqBoa1HJAcGBAFG00UYA625mOFe+8sBwp6gXGhRkDGB+Oe9ju7bkO1W+vsz/nF4Inv+AkunhrdcJc7e5pnit5Gx5/P/Q5oHG4OL+59Xf+aqu3m+ur8/++fPXwnrWYtW79qbdfAFBLAwQUAAIACAD5XnxJSnLKSHENAAAnIgAAFwAAAHVuaXZlcnNhbC91bml2ZXJzYWwucG5n7ZppVFNZtoCv5QTigO0r0WJqtQWrBBkiBCQkhTJoFYI1CDIYQCZFSAgISIBgQbWIAynhCcEAWVV2Y9cLczAhgRAVZTAJKZoKUwJBGSKEEMMlCYEEOoGqWr1W/+ufb+XHHc757jl377PP3mffu07hhQC/XTs+2QEAwK5zZ72/BoAt/gCwGWO0TVezetrOT3fZlPq132mgrtdiRlfYEu913gsAGvEmmqiturJx8tmQVADY3aE/NnWh/xEDAIfaznl7fXsTKR09f88uY/TWW7BcA+AAWp4J5shw4fsvtm71OfqXE3/ZcfqC0exnP915Z3Mncv9nX5kePmTq7e/adyuy6V6n2bQcCv9YIlTzvuRVnOtdDN9q5vmU/H+tZEZWwODoRRdVQHoHEd2euTBLrq9q0yywnyKz5T46eW49aVbgrx3q91Z2CF5M8nJXwZQ4fXVr5Ei3a8W2ksGI3Bz3Q7qa55edH0yeJLQpBsLYxroyMP/TtaOqabdK/tn156+G9jBFa6sq9kM9zOhrLs4i712/LY/8SHcxzdO3+tzIRl93iKA/f28ABmAABmAABmAABmAABmAABmAABmAABmAABmAA/7/BKyZLK0Xb6m81+P+22+AdNug2eWcPhAdLXZgsCayCKYeibUlqTrzVKbBlWs6dqOhqDd2t/2tZqlXOJYQtUAldCNziE2vLZq5Hfy9MoCEL2u2n5aJJ17UXLyafDSI91C/N2huyG/aQM9vAlmD2ZgB4PvrhzfF6WHPEckRXItjbVFuaia6mJwnAMifeTGzp2oXt20ueknBYNWCdrm+SehmhebsnsLaTL4ar6CVlETi15eDabDDrlLoT2o6Z9RCpez06U1ORN9/+lTaoDcxd7l/plJLKylEIFLqKksRgaaYcVA8Edaw5EDtwfdJL2OXT77m6NCE+IU6TfrmavxT4BhkDABZX2r0RnZea1Eoaixk+zyyPc5E5EcRKL9kxTLIjvdYlwUqVkFkX7QoTqdpVlajv6zoHj+BhC0USGypHQcHA4R++21OBTD+F6qxZMT5K6UWoewLbLc/bfJHIe730SwH8RtzcY/V0ynTlDBUDMghGThNUkgqsq0Ee2fMO3ktElaahcpFsCA4hyk/pz6rmJgnu7QRuUThmiYEw+asFyqRTiP3KWEJVtDNPnq9xVoxHNmEv0F7rZEpwdYzvSDsRv/mGC3csMbHeNS4en6f1nRUOxKLwEqKiHb+HkvHau1hN/yrq3RAsGAS966Tugjy262ibFdWzyObzOdW2zLUVEev+CSIFeSSYiQ+5LRWD1cTYMSQP+rH/2APPflSCgzMAoFjDxzMVBxeGakpz0C68xnIx9tlc8CFCeF/6+5exm7sSk2VQLO/KnpIMHsw2Z97GjhN7ZkDTJtU6fRVtsn+fFfVapxJLONDH9JkWiT1p8UzfOqw1CLYFODxGmdiuSKyaM6J5zcQhveoCdG9S47Lm5v0gNov2WDzESX+Rf4pUGJlyXtApSRCOZeez1m7nxrr+k8Y80JJJFqNMbB5sB1OfdAxVixJp9MerP/0ZozM4Q4UZnjmBzR5sxCLGvufnbAaSM7hvD3ZljxWH1uYz+bCuq7u5IfZrP24puT7iigyeUDJeMKDmPRCkXWZGbVWryplQg8o1simjMdC6qV8XDe+ZeZNgOVc77R4EPi0Jloyb5vW4JJnXkzFEd867mms2pRz6kSBx3XgcN8pl5ewzREFPOMsyHaIUOw4TZ2hnQjvTcQ/pqNZabqbY0V3mkjK60jJ3Q++WXZN0cVUYLg4WR1Y06FQmeK5pQLYiOUQW4jiTPIwZbAytkjD8HcsPpAyQrlc++CCNIRJR3SmQOM9At6EqYuYJ6jFnrytVZcahYb+OfPQmHBUVheAJe+He/n8b4vVfbczouz75mcqpnn3Git2x3x+npJDs6xGyjJez7ZuAlizUcv1JeE2Q5IrOtE6t8xH9/+Nfd80VTtvVR1lMvsNNPxZw+UYWzI1SJ/6hrHFrcZLQ+26ScI7feJmFmJHs/4Y6o+SN7odOL9NhDr4csJ2BC1fAp11pRqnlXSnIZnodf0VuB34pxedqJsplWkqdNXllGzA+T+8lmVY5zM+2irTzgglxKogTBuIWSkrQOJBoG7EyMniirVKuleWuSQUEncvcp9cehJZZZjzkM4bCuKkPM+0o91ck1C43ttNa1RQht56zFJILgjjPIvooHUfdpAR/vTjwevqUGLLX/5Y5DYuo4zi8hIqywTWRWqZhNrDCQ0ahAJDBrmi9ogiRN/V+Qr3qSArhfYLMlr82Qce3W1TIBeKxeWPwKUI7s7hs72tx5RlcGQSGx5gr+64c7lxlSE14fMcJWxuuI7vNXvaq5CBVgRlzVEH7w/kXefGHCQAUpcAJK6A3GNqpN+tj7YHEzvx9SvzqDKch6RXe+KhOgcgm0R1Si3xZUk9Csv5adFBJ+0Yf1QOfDsuYTmCvY18MQhpbO9CjiwH3EjvsROmjIS9izFlNXAjbsy/GxHfXGcGyJ3r08us21yDJJCzPOHkiSNbFzexwxaXRm9Ynb9F2eTAm7n3nMnWwS9O2w2bCjLX0ekYR5k142/ZgNan+Xo7F8DvO7IVK9qXaEp1rmA3vEThHHCXcT/JE9WdYFhF32IAjOgQa2Tx/EMa0hop3CZb4v6sURNq7x6UjcYh3e2XodPfcXqcJlfki5QXiFDfdgxxlbUxlfk0FSYlePxbMhA8kVOo8iN69k1IDDsWp4/A/UPLOFfji7f/EbRBFx8qq83o23iNe6rBeTV6oRedIFrc2Qge5LXzYc4/aMTwRvJ2kmU2JTRMBgNCSzLtTcOr6UMAlRtIv6Mbo28bGqavFw0ihqDccYb6atcL0o/7iXAaR7UztfuO6eoGc1qTzr8MQzsRYaVYpWBPZFNHrxH7GqtX+6KYLwagjBI1fAbuotYi/UOO/s9xMYguXF5bUZ08dt41YWx6Uge+f4Kuy56KtPSp93b679x/i4D2VQwup7w7FDcmimny+41K9WNJPm17nd3538MTIexFpZ5qHxdPcc9OmvwuSyG6szIhd9eygoqi5MnFY+ZBzx36iUoweTpSovLaXZCbVDPRkbilZkkSsYRd+DsyZPXmXY6KwC/RU/DpzEiLlUBj246x1e595Koioq5k3B261TgzHky7jAmCvdoqTaqCE+9ILj1cfVbATF2Wqb90ljo/YoRtmLo8KK9JaHYZY/Mk/jvf4YNxIzrGR3X4jwm8dywc7Eyor/BwLh/MnKSTtnHNxDacZwpul3loLZVoHU0+xdq1gBCwa+9F6ZKXB1JMlbN7dMpeOTHMJObLJMgDSsX9v3CXL4n7BmNKu/Mesny0SfvOe29roKul40lXHYYeJuLzuGlKIWTSuKpM6VTXUPKpsKYx0ri/kL7fciWwCX5o4VFgl9B9LeYjPnjxii1iV4wNxqlYRhq0Z345w81y8S+E6tPBXpkzJqomQabPJoNrgCR4DtzEMUw+gYy0L577pSvwHyezENCj372fFQDZF1olOv9Fkl2qz95lSJTRC8kWyolFvDbCFAZ/+pYKOE3jEdKLZFyDcmhI1vWA8kQYR8AVpgmUmCjbCuR6F3EdWYPa+iIkP0EUXu2um5baqMl268bOaPqHPOkjZ8nsR4agfwA9hPh/N07AsiysKHIyn+ZoYUUzGiLUBl9bjDu9LB2azpu3m3EbgbcxaVYvLJO+cxyiRC8hL9ryxLp26/WiayilmxyVog5ihPUnJ4hXo0qIM/y5pw44tQrQC5/5qVntzX5Bqly7BWuRAeHYIiBWFj9UHSE4VbnlmCtti9yJG/NDPiu7w/X3+NuX7G9a6oSvrl38I2/qHcG3GGxEZ+67QtpRkjuf/vs4FY+qwx3p9HYf3+s9XX/zzOI6sYh/SzTZiw8aiOIjMkoaKIfSkIEmkXgfs1KPg0vWVsXf2hwr3+HPQhiyrfQWTQhT58+faIFnZmTbztXPcnA37JPVG/dtCf8BTJUxlTyH+N7IJkmt1M+2fg6Q1jRiNDufxLBG2OZUIhzaRkVh56XexiyzDmbbWf5NYkYyA53IsFI6H7wxit+tTBli3NC8/vydptHLGWQTXOS4LPuqWaErv9kMs95XIcmRZ7AcYKxRLzUWP7d3eItIH+CndJIIyj08KlcIufVyL5DzcROYVd13pHW4M3cgLGwnim8+EwWn6vDB2vunRDKiTsOcJHs7YeeT4b76YO33gJXEpMAEFelnoBcN4KMHy8DiiiqBqphc6fLVntw1N7pPefTdLwQ8O5MUu/N0h59rBs67/7tC6VNvKCvQROPmWsFGg1fWTj2MZG00nqts/bTcOViszP+qu4MXs9iGwO4vrcQry04LPOG6NWwBgXNlyXkApw7x3lV2OWD0T/ilB+DEPvjLXM4FH4JbFt1XTjIO0x9t1r2jRbtmn331g6q//GDjtuEl3vpOVq8sHy478sUdB53C5dn767wShT/8X89oV0RqyaIu+9b3qR0IPNS/SYb2TtfnLzh3XHMvf6m2WcvqPXRBtlv5xS4Os1bSFgTC0fby+Izff/tPVhRq0m7saUd7OYX6yy0u/8wM45xPgXXc6Mu9fUEsDBBQAAgAIAPlefEmV7pF+SwAAAGsAAAAbAAAAdW5pdmVyc2FsL3VuaXZlcnNhbC5wbmcueG1ss7GvyM1RKEstKs7Mz7NVMtQzULK34+WyKShKLctMLVeoAIoBBSFASaESyDVCcMszU0oygEIG5mYIwYzUzPSMElslCwNzuKA+0EwAUEsBAgAAFAACAAgA+V58SRUOrShkBAAABxEAAB0AAAAAAAAAAQAAAAAAAAAAAHVuaXZlcnNhbC9jb21tb25fbWVzc2FnZXMubG5nUEsBAgAAFAACAAgA+V58SQh+CyMpAwAAhgwAACcAAAAAAAAAAQAAAAAAnwQAAHVuaXZlcnNhbC9mbGFzaF9wdWJsaXNoaW5nX3NldHRpbmdzLnhtbFBLAQIAABQAAgAIAPlefEm1/AlkugIAAFUKAAAhAAAAAAAAAAEAAAAAAA0IAAB1bml2ZXJzYWwvZmxhc2hfc2tpbl9zZXR0aW5ncy54bWxQSwECAAAUAAIACAD5XnxJKpYPZ/4CAACXCwAAJgAAAAAAAAABAAAAAAAGCwAAdW5pdmVyc2FsL2h0bWxfcHVibGlzaGluZ19zZXR0aW5ncy54bWxQSwECAAAUAAIACAD5XnxJaHFSkZoBAAAfBgAAHwAAAAAAAAABAAAAAABIDgAAdW5pdmVyc2FsL2h0bWxfc2tpbl9zZXR0aW5ncy5qc1BLAQIAABQAAgAIAPlefEk9PC/RwQAAAOUBAAAaAAAAAAAAAAEAAAAAAB8QAAB1bml2ZXJzYWwvaTE4bl9wcmVzZXRzLnhtbFBLAQIAABQAAgAIAPlefEly/NGBZwAAAGsAAAAcAAAAAAAAAAEAAAAAABgRAAB1bml2ZXJzYWwvbG9jYWxfc2V0dGluZ3MueG1sUEsBAgAAFAACAAgARJRXRyO0Tvv7AgAAsAgAABQAAAAAAAAAAQAAAAAAuREAAHVuaXZlcnNhbC9wbGF5ZXIueG1sUEsBAgAAFAACAAgA+V58SbCHI/RsAQAA9wIAACkAAAAAAAAAAQAAAAAA5hQAAHVuaXZlcnNhbC9za2luX2N1c3RvbWl6YXRpb25fc2V0dGluZ3MueG1sUEsBAgAAFAACAAgA+V58SUpyykhxDQAAJyIAABcAAAAAAAAAAAAAAAAAmRYAAHVuaXZlcnNhbC91bml2ZXJzYWwucG5nUEsBAgAAFAACAAgA+V58SZXukX5LAAAAawAAABsAAAAAAAAAAQAAAAAAPyQAAHVuaXZlcnNhbC91bml2ZXJzYWwucG5nLnhtbFBLBQYAAAAACwALAEkDAADDJAAAAAA="/>
  <p:tag name="ISPRING_PRESENTATION_TITLE" val="【厉害了】企业业务介绍产品宣传PPT模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9794</TotalTime>
  <Words>883</Words>
  <Application>Microsoft Office PowerPoint</Application>
  <PresentationFormat>Widescreen</PresentationFormat>
  <Paragraphs>121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맑은 고딕</vt:lpstr>
      <vt:lpstr>宋体</vt:lpstr>
      <vt:lpstr>Arial</vt:lpstr>
      <vt:lpstr>Calibri</vt:lpstr>
      <vt:lpstr>Calibri Light</vt:lpstr>
      <vt:lpstr>Lato</vt:lpstr>
      <vt:lpstr>Lato Light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Tsvetelina Nikolaeva Kairyakova</dc:creator>
  <cp:lastModifiedBy>Maria Stoyanova Kozhuharova</cp:lastModifiedBy>
  <cp:revision>117</cp:revision>
  <dcterms:created xsi:type="dcterms:W3CDTF">2016-10-04T07:07:08Z</dcterms:created>
  <dcterms:modified xsi:type="dcterms:W3CDTF">2025-08-21T13:11:14Z</dcterms:modified>
</cp:coreProperties>
</file>